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8"/>
  </p:notesMasterIdLst>
  <p:sldIdLst>
    <p:sldId id="257" r:id="rId3"/>
    <p:sldId id="258" r:id="rId4"/>
    <p:sldId id="263" r:id="rId5"/>
    <p:sldId id="264" r:id="rId6"/>
    <p:sldId id="265" r:id="rId7"/>
    <p:sldId id="267" r:id="rId8"/>
    <p:sldId id="266" r:id="rId9"/>
    <p:sldId id="268" r:id="rId10"/>
    <p:sldId id="281" r:id="rId11"/>
    <p:sldId id="271" r:id="rId12"/>
    <p:sldId id="272" r:id="rId13"/>
    <p:sldId id="273" r:id="rId14"/>
    <p:sldId id="283" r:id="rId15"/>
    <p:sldId id="274" r:id="rId16"/>
    <p:sldId id="282" r:id="rId17"/>
    <p:sldId id="275" r:id="rId18"/>
    <p:sldId id="309" r:id="rId19"/>
    <p:sldId id="306" r:id="rId20"/>
    <p:sldId id="284" r:id="rId21"/>
    <p:sldId id="307" r:id="rId22"/>
    <p:sldId id="308" r:id="rId23"/>
    <p:sldId id="276" r:id="rId24"/>
    <p:sldId id="279" r:id="rId25"/>
    <p:sldId id="278" r:id="rId26"/>
    <p:sldId id="280" r:id="rId27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>
      <p:cViewPr varScale="1">
        <p:scale>
          <a:sx n="57" d="100"/>
          <a:sy n="57" d="100"/>
        </p:scale>
        <p:origin x="58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75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1022174" y="787104"/>
            <a:ext cx="462403" cy="169862"/>
            <a:chOff x="1346994" y="5341938"/>
            <a:chExt cx="388938" cy="142875"/>
          </a:xfrm>
        </p:grpSpPr>
        <p:sp>
          <p:nvSpPr>
            <p:cNvPr id="30" name="Freeform: Shape 29"/>
            <p:cNvSpPr/>
            <p:nvPr/>
          </p:nvSpPr>
          <p:spPr>
            <a:xfrm>
              <a:off x="1664494" y="5341938"/>
              <a:ext cx="71438" cy="142875"/>
            </a:xfrm>
            <a:custGeom>
              <a:avLst/>
              <a:gdLst>
                <a:gd name="connsiteX0" fmla="*/ 0 w 71438"/>
                <a:gd name="connsiteY0" fmla="*/ 0 h 135731"/>
                <a:gd name="connsiteX1" fmla="*/ 71438 w 71438"/>
                <a:gd name="connsiteY1" fmla="*/ 73819 h 135731"/>
                <a:gd name="connsiteX2" fmla="*/ 2381 w 71438"/>
                <a:gd name="connsiteY2" fmla="*/ 135731 h 135731"/>
                <a:gd name="connsiteX0-1" fmla="*/ 0 w 71438"/>
                <a:gd name="connsiteY0-2" fmla="*/ 0 h 142875"/>
                <a:gd name="connsiteX1-3" fmla="*/ 71438 w 71438"/>
                <a:gd name="connsiteY1-4" fmla="*/ 73819 h 142875"/>
                <a:gd name="connsiteX2-5" fmla="*/ 2381 w 71438"/>
                <a:gd name="connsiteY2-6" fmla="*/ 142875 h 1428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1438" h="142875">
                  <a:moveTo>
                    <a:pt x="0" y="0"/>
                  </a:moveTo>
                  <a:lnTo>
                    <a:pt x="71438" y="73819"/>
                  </a:lnTo>
                  <a:cubicBezTo>
                    <a:pt x="48419" y="94456"/>
                    <a:pt x="25400" y="122238"/>
                    <a:pt x="2381" y="14287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Freeform: Shape 30"/>
            <p:cNvSpPr/>
            <p:nvPr/>
          </p:nvSpPr>
          <p:spPr>
            <a:xfrm flipH="1">
              <a:off x="1346994" y="5341938"/>
              <a:ext cx="71438" cy="142875"/>
            </a:xfrm>
            <a:custGeom>
              <a:avLst/>
              <a:gdLst>
                <a:gd name="connsiteX0" fmla="*/ 0 w 71438"/>
                <a:gd name="connsiteY0" fmla="*/ 0 h 135731"/>
                <a:gd name="connsiteX1" fmla="*/ 71438 w 71438"/>
                <a:gd name="connsiteY1" fmla="*/ 73819 h 135731"/>
                <a:gd name="connsiteX2" fmla="*/ 2381 w 71438"/>
                <a:gd name="connsiteY2" fmla="*/ 135731 h 135731"/>
                <a:gd name="connsiteX0-1" fmla="*/ 0 w 71438"/>
                <a:gd name="connsiteY0-2" fmla="*/ 0 h 142875"/>
                <a:gd name="connsiteX1-3" fmla="*/ 71438 w 71438"/>
                <a:gd name="connsiteY1-4" fmla="*/ 73819 h 142875"/>
                <a:gd name="connsiteX2-5" fmla="*/ 2381 w 71438"/>
                <a:gd name="connsiteY2-6" fmla="*/ 142875 h 1428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1438" h="142875">
                  <a:moveTo>
                    <a:pt x="0" y="0"/>
                  </a:moveTo>
                  <a:lnTo>
                    <a:pt x="71438" y="73819"/>
                  </a:lnTo>
                  <a:cubicBezTo>
                    <a:pt x="48419" y="94456"/>
                    <a:pt x="25400" y="122238"/>
                    <a:pt x="2381" y="142875"/>
                  </a:cubicBezTo>
                </a:path>
              </a:pathLst>
            </a:custGeom>
            <a:noFill/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2699" y="0"/>
            <a:ext cx="12204699" cy="6858000"/>
            <a:chOff x="-12699" y="0"/>
            <a:chExt cx="12204699" cy="6858000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0"/>
              <a:ext cx="12192000" cy="6858000"/>
              <a:chOff x="0" y="-533400"/>
              <a:chExt cx="12192000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-533400"/>
                <a:ext cx="12192000" cy="6858000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r="-3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" y="-533400"/>
                <a:ext cx="12191999" cy="6858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-12699" y="0"/>
              <a:ext cx="12204699" cy="6858000"/>
              <a:chOff x="-12699" y="0"/>
              <a:chExt cx="12204699" cy="6858000"/>
            </a:xfrm>
          </p:grpSpPr>
          <p:grpSp>
            <p:nvGrpSpPr>
              <p:cNvPr id="22" name="Group 21"/>
              <p:cNvGrpSpPr/>
              <p:nvPr/>
            </p:nvGrpSpPr>
            <p:grpSpPr>
              <a:xfrm flipH="1">
                <a:off x="-12699" y="0"/>
                <a:ext cx="12204699" cy="6858000"/>
                <a:chOff x="-12699" y="0"/>
                <a:chExt cx="12204699" cy="6858000"/>
              </a:xfrm>
            </p:grpSpPr>
            <p:sp>
              <p:nvSpPr>
                <p:cNvPr id="3" name="Freeform: Shape 2"/>
                <p:cNvSpPr/>
                <p:nvPr/>
              </p:nvSpPr>
              <p:spPr>
                <a:xfrm>
                  <a:off x="6809560" y="0"/>
                  <a:ext cx="5382440" cy="5181600"/>
                </a:xfrm>
                <a:custGeom>
                  <a:avLst/>
                  <a:gdLst>
                    <a:gd name="connsiteX0" fmla="*/ 136742 w 6096000"/>
                    <a:gd name="connsiteY0" fmla="*/ 0 h 5868534"/>
                    <a:gd name="connsiteX1" fmla="*/ 6096000 w 6096000"/>
                    <a:gd name="connsiteY1" fmla="*/ 0 h 5868534"/>
                    <a:gd name="connsiteX2" fmla="*/ 6096000 w 6096000"/>
                    <a:gd name="connsiteY2" fmla="*/ 5670063 h 5868534"/>
                    <a:gd name="connsiteX3" fmla="*/ 5922392 w 6096000"/>
                    <a:gd name="connsiteY3" fmla="*/ 5719362 h 5868534"/>
                    <a:gd name="connsiteX4" fmla="*/ 4738234 w 6096000"/>
                    <a:gd name="connsiteY4" fmla="*/ 5868534 h 5868534"/>
                    <a:gd name="connsiteX5" fmla="*/ 0 w 6096000"/>
                    <a:gd name="connsiteY5" fmla="*/ 1130300 h 5868534"/>
                    <a:gd name="connsiteX6" fmla="*/ 96264 w 6096000"/>
                    <a:gd name="connsiteY6" fmla="*/ 175381 h 586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00" h="5868534">
                      <a:moveTo>
                        <a:pt x="136742" y="0"/>
                      </a:moveTo>
                      <a:lnTo>
                        <a:pt x="6096000" y="0"/>
                      </a:lnTo>
                      <a:lnTo>
                        <a:pt x="6096000" y="5670063"/>
                      </a:lnTo>
                      <a:lnTo>
                        <a:pt x="5922392" y="5719362"/>
                      </a:lnTo>
                      <a:cubicBezTo>
                        <a:pt x="5543904" y="5816743"/>
                        <a:pt x="5147117" y="5868534"/>
                        <a:pt x="4738234" y="5868534"/>
                      </a:cubicBezTo>
                      <a:cubicBezTo>
                        <a:pt x="2121380" y="5868534"/>
                        <a:pt x="0" y="3747154"/>
                        <a:pt x="0" y="1130300"/>
                      </a:cubicBezTo>
                      <a:cubicBezTo>
                        <a:pt x="0" y="803193"/>
                        <a:pt x="33147" y="483828"/>
                        <a:pt x="96264" y="175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Freeform: Shape 9"/>
                <p:cNvSpPr/>
                <p:nvPr/>
              </p:nvSpPr>
              <p:spPr>
                <a:xfrm>
                  <a:off x="-12699" y="5181600"/>
                  <a:ext cx="2749079" cy="1676400"/>
                </a:xfrm>
                <a:custGeom>
                  <a:avLst/>
                  <a:gdLst>
                    <a:gd name="connsiteX0" fmla="*/ 1062144 w 2749079"/>
                    <a:gd name="connsiteY0" fmla="*/ 0 h 1676400"/>
                    <a:gd name="connsiteX1" fmla="*/ 2740927 w 2749079"/>
                    <a:gd name="connsiteY1" fmla="*/ 1514959 h 1676400"/>
                    <a:gd name="connsiteX2" fmla="*/ 2749079 w 2749079"/>
                    <a:gd name="connsiteY2" fmla="*/ 1676400 h 1676400"/>
                    <a:gd name="connsiteX3" fmla="*/ 2185450 w 2749079"/>
                    <a:gd name="connsiteY3" fmla="*/ 1676400 h 1676400"/>
                    <a:gd name="connsiteX4" fmla="*/ 2180208 w 2749079"/>
                    <a:gd name="connsiteY4" fmla="*/ 1572587 h 1676400"/>
                    <a:gd name="connsiteX5" fmla="*/ 1062144 w 2749079"/>
                    <a:gd name="connsiteY5" fmla="*/ 563629 h 1676400"/>
                    <a:gd name="connsiteX6" fmla="*/ 26596 w 2749079"/>
                    <a:gd name="connsiteY6" fmla="*/ 1250036 h 1676400"/>
                    <a:gd name="connsiteX7" fmla="*/ 0 w 2749079"/>
                    <a:gd name="connsiteY7" fmla="*/ 1322701 h 1676400"/>
                    <a:gd name="connsiteX8" fmla="*/ 0 w 2749079"/>
                    <a:gd name="connsiteY8" fmla="*/ 376922 h 1676400"/>
                    <a:gd name="connsiteX9" fmla="*/ 118649 w 2749079"/>
                    <a:gd name="connsiteY9" fmla="*/ 288198 h 1676400"/>
                    <a:gd name="connsiteX10" fmla="*/ 1062144 w 2749079"/>
                    <a:gd name="connsiteY10" fmla="*/ 0 h 167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49079" h="1676400">
                      <a:moveTo>
                        <a:pt x="1062144" y="0"/>
                      </a:moveTo>
                      <a:cubicBezTo>
                        <a:pt x="1935873" y="0"/>
                        <a:pt x="2654510" y="664029"/>
                        <a:pt x="2740927" y="1514959"/>
                      </a:cubicBezTo>
                      <a:lnTo>
                        <a:pt x="2749079" y="1676400"/>
                      </a:lnTo>
                      <a:lnTo>
                        <a:pt x="2185450" y="1676400"/>
                      </a:lnTo>
                      <a:lnTo>
                        <a:pt x="2180208" y="1572587"/>
                      </a:lnTo>
                      <a:cubicBezTo>
                        <a:pt x="2122655" y="1005870"/>
                        <a:pt x="1644045" y="563629"/>
                        <a:pt x="1062144" y="563629"/>
                      </a:cubicBezTo>
                      <a:cubicBezTo>
                        <a:pt x="596623" y="563629"/>
                        <a:pt x="197208" y="846663"/>
                        <a:pt x="26596" y="1250036"/>
                      </a:cubicBezTo>
                      <a:lnTo>
                        <a:pt x="0" y="1322701"/>
                      </a:lnTo>
                      <a:lnTo>
                        <a:pt x="0" y="376922"/>
                      </a:lnTo>
                      <a:lnTo>
                        <a:pt x="118649" y="288198"/>
                      </a:lnTo>
                      <a:cubicBezTo>
                        <a:pt x="387975" y="106245"/>
                        <a:pt x="712652" y="0"/>
                        <a:pt x="10621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Freeform: Shape 20"/>
                <p:cNvSpPr/>
                <p:nvPr/>
              </p:nvSpPr>
              <p:spPr>
                <a:xfrm>
                  <a:off x="7315200" y="0"/>
                  <a:ext cx="4876800" cy="4699000"/>
                </a:xfrm>
                <a:custGeom>
                  <a:avLst/>
                  <a:gdLst>
                    <a:gd name="connsiteX0" fmla="*/ 167981 w 4876800"/>
                    <a:gd name="connsiteY0" fmla="*/ 0 h 4699000"/>
                    <a:gd name="connsiteX1" fmla="*/ 4876800 w 4876800"/>
                    <a:gd name="connsiteY1" fmla="*/ 0 h 4699000"/>
                    <a:gd name="connsiteX2" fmla="*/ 4876800 w 4876800"/>
                    <a:gd name="connsiteY2" fmla="*/ 4469856 h 4699000"/>
                    <a:gd name="connsiteX3" fmla="*/ 4851205 w 4876800"/>
                    <a:gd name="connsiteY3" fmla="*/ 4479948 h 4699000"/>
                    <a:gd name="connsiteX4" fmla="*/ 3609975 w 4876800"/>
                    <a:gd name="connsiteY4" fmla="*/ 4699000 h 4699000"/>
                    <a:gd name="connsiteX5" fmla="*/ 0 w 4876800"/>
                    <a:gd name="connsiteY5" fmla="*/ 1089025 h 4699000"/>
                    <a:gd name="connsiteX6" fmla="*/ 162298 w 4876800"/>
                    <a:gd name="connsiteY6" fmla="*/ 15529 h 469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76800" h="4699000">
                      <a:moveTo>
                        <a:pt x="167981" y="0"/>
                      </a:moveTo>
                      <a:lnTo>
                        <a:pt x="4876800" y="0"/>
                      </a:lnTo>
                      <a:lnTo>
                        <a:pt x="4876800" y="4469856"/>
                      </a:lnTo>
                      <a:lnTo>
                        <a:pt x="4851205" y="4479948"/>
                      </a:lnTo>
                      <a:cubicBezTo>
                        <a:pt x="4464170" y="4621661"/>
                        <a:pt x="4046104" y="4699000"/>
                        <a:pt x="3609975" y="4699000"/>
                      </a:cubicBezTo>
                      <a:cubicBezTo>
                        <a:pt x="1616241" y="4699000"/>
                        <a:pt x="0" y="3082759"/>
                        <a:pt x="0" y="1089025"/>
                      </a:cubicBezTo>
                      <a:cubicBezTo>
                        <a:pt x="0" y="715200"/>
                        <a:pt x="56821" y="354646"/>
                        <a:pt x="162298" y="15529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l="-22139" r="-4966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9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028656" y="1149281"/>
                <a:ext cx="682172" cy="682172"/>
              </a:xfrm>
              <a:prstGeom prst="ellipse">
                <a:avLst/>
              </a:prstGeom>
              <a:noFill/>
              <a:ln w="1428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232901" y="6134100"/>
                <a:ext cx="520699" cy="5206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8" name="Straight Connector 7"/>
          <p:cNvCxnSpPr/>
          <p:nvPr/>
        </p:nvCxnSpPr>
        <p:spPr>
          <a:xfrm>
            <a:off x="10786985" y="4390961"/>
            <a:ext cx="6975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4776483" y="2023767"/>
            <a:ext cx="6742417" cy="199602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5830129" y="4066261"/>
            <a:ext cx="4731657" cy="58627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618013" y="58571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101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r="-3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 hasCustomPrompt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90204" pitchFamily="34" charset="0"/>
              <a:buChar char="•"/>
              <a:defRPr/>
            </a:lvl1pPr>
            <a:lvl2pPr marL="742950" indent="-285750">
              <a:buFont typeface="Arial" panose="020B0604020202090204" pitchFamily="34" charset="0"/>
              <a:buChar char="•"/>
              <a:defRPr/>
            </a:lvl2pPr>
            <a:lvl3pPr marL="1200150" indent="-285750">
              <a:buFont typeface="Arial" panose="020B0604020202090204" pitchFamily="34" charset="0"/>
              <a:buChar char="•"/>
              <a:defRPr/>
            </a:lvl3pPr>
            <a:lvl4pPr marL="1657350" indent="-285750">
              <a:buFont typeface="Arial" panose="020B0604020202090204" pitchFamily="34" charset="0"/>
              <a:buChar char="•"/>
              <a:defRPr/>
            </a:lvl4pPr>
            <a:lvl5pPr marL="2114550" indent="-285750">
              <a:buFont typeface="Arial" panose="020B060402020209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2A54-1ED4-49C6-8154-FC2019FF8FB3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alpha val="9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  <p:grpSp>
        <p:nvGrpSpPr>
          <p:cNvPr id="9" name="Group 8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Freeform: Shape 11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 flipH="1">
            <a:off x="-12699" y="0"/>
            <a:ext cx="12204699" cy="6858000"/>
            <a:chOff x="-12699" y="0"/>
            <a:chExt cx="12204699" cy="6858000"/>
          </a:xfrm>
        </p:grpSpPr>
        <p:grpSp>
          <p:nvGrpSpPr>
            <p:cNvPr id="13" name="Group 12"/>
            <p:cNvGrpSpPr/>
            <p:nvPr/>
          </p:nvGrpSpPr>
          <p:grpSpPr>
            <a:xfrm>
              <a:off x="0" y="0"/>
              <a:ext cx="12192000" cy="6858000"/>
              <a:chOff x="0" y="-533400"/>
              <a:chExt cx="12192000" cy="68580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-533400"/>
                <a:ext cx="12192000" cy="6858000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r="-3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" y="-533400"/>
                <a:ext cx="12191999" cy="6858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12699" y="0"/>
              <a:ext cx="12204699" cy="6858000"/>
              <a:chOff x="-12699" y="0"/>
              <a:chExt cx="12204699" cy="6858000"/>
            </a:xfrm>
          </p:grpSpPr>
          <p:grpSp>
            <p:nvGrpSpPr>
              <p:cNvPr id="21" name="Group 20"/>
              <p:cNvGrpSpPr/>
              <p:nvPr/>
            </p:nvGrpSpPr>
            <p:grpSpPr>
              <a:xfrm flipH="1">
                <a:off x="-12699" y="0"/>
                <a:ext cx="12204699" cy="6858000"/>
                <a:chOff x="-12699" y="0"/>
                <a:chExt cx="12204699" cy="6858000"/>
              </a:xfrm>
            </p:grpSpPr>
            <p:sp>
              <p:nvSpPr>
                <p:cNvPr id="27" name="Freeform: Shape 26"/>
                <p:cNvSpPr/>
                <p:nvPr/>
              </p:nvSpPr>
              <p:spPr>
                <a:xfrm>
                  <a:off x="6809560" y="0"/>
                  <a:ext cx="5382440" cy="5181600"/>
                </a:xfrm>
                <a:custGeom>
                  <a:avLst/>
                  <a:gdLst>
                    <a:gd name="connsiteX0" fmla="*/ 136742 w 6096000"/>
                    <a:gd name="connsiteY0" fmla="*/ 0 h 5868534"/>
                    <a:gd name="connsiteX1" fmla="*/ 6096000 w 6096000"/>
                    <a:gd name="connsiteY1" fmla="*/ 0 h 5868534"/>
                    <a:gd name="connsiteX2" fmla="*/ 6096000 w 6096000"/>
                    <a:gd name="connsiteY2" fmla="*/ 5670063 h 5868534"/>
                    <a:gd name="connsiteX3" fmla="*/ 5922392 w 6096000"/>
                    <a:gd name="connsiteY3" fmla="*/ 5719362 h 5868534"/>
                    <a:gd name="connsiteX4" fmla="*/ 4738234 w 6096000"/>
                    <a:gd name="connsiteY4" fmla="*/ 5868534 h 5868534"/>
                    <a:gd name="connsiteX5" fmla="*/ 0 w 6096000"/>
                    <a:gd name="connsiteY5" fmla="*/ 1130300 h 5868534"/>
                    <a:gd name="connsiteX6" fmla="*/ 96264 w 6096000"/>
                    <a:gd name="connsiteY6" fmla="*/ 175381 h 586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00" h="5868534">
                      <a:moveTo>
                        <a:pt x="136742" y="0"/>
                      </a:moveTo>
                      <a:lnTo>
                        <a:pt x="6096000" y="0"/>
                      </a:lnTo>
                      <a:lnTo>
                        <a:pt x="6096000" y="5670063"/>
                      </a:lnTo>
                      <a:lnTo>
                        <a:pt x="5922392" y="5719362"/>
                      </a:lnTo>
                      <a:cubicBezTo>
                        <a:pt x="5543904" y="5816743"/>
                        <a:pt x="5147117" y="5868534"/>
                        <a:pt x="4738234" y="5868534"/>
                      </a:cubicBezTo>
                      <a:cubicBezTo>
                        <a:pt x="2121380" y="5868534"/>
                        <a:pt x="0" y="3747154"/>
                        <a:pt x="0" y="1130300"/>
                      </a:cubicBezTo>
                      <a:cubicBezTo>
                        <a:pt x="0" y="803193"/>
                        <a:pt x="33147" y="483828"/>
                        <a:pt x="96264" y="175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Freeform: Shape 27"/>
                <p:cNvSpPr/>
                <p:nvPr/>
              </p:nvSpPr>
              <p:spPr>
                <a:xfrm>
                  <a:off x="-12699" y="5181600"/>
                  <a:ext cx="2749079" cy="1676400"/>
                </a:xfrm>
                <a:custGeom>
                  <a:avLst/>
                  <a:gdLst>
                    <a:gd name="connsiteX0" fmla="*/ 1062144 w 2749079"/>
                    <a:gd name="connsiteY0" fmla="*/ 0 h 1676400"/>
                    <a:gd name="connsiteX1" fmla="*/ 2740927 w 2749079"/>
                    <a:gd name="connsiteY1" fmla="*/ 1514959 h 1676400"/>
                    <a:gd name="connsiteX2" fmla="*/ 2749079 w 2749079"/>
                    <a:gd name="connsiteY2" fmla="*/ 1676400 h 1676400"/>
                    <a:gd name="connsiteX3" fmla="*/ 2185450 w 2749079"/>
                    <a:gd name="connsiteY3" fmla="*/ 1676400 h 1676400"/>
                    <a:gd name="connsiteX4" fmla="*/ 2180208 w 2749079"/>
                    <a:gd name="connsiteY4" fmla="*/ 1572587 h 1676400"/>
                    <a:gd name="connsiteX5" fmla="*/ 1062144 w 2749079"/>
                    <a:gd name="connsiteY5" fmla="*/ 563629 h 1676400"/>
                    <a:gd name="connsiteX6" fmla="*/ 26596 w 2749079"/>
                    <a:gd name="connsiteY6" fmla="*/ 1250036 h 1676400"/>
                    <a:gd name="connsiteX7" fmla="*/ 0 w 2749079"/>
                    <a:gd name="connsiteY7" fmla="*/ 1322701 h 1676400"/>
                    <a:gd name="connsiteX8" fmla="*/ 0 w 2749079"/>
                    <a:gd name="connsiteY8" fmla="*/ 376922 h 1676400"/>
                    <a:gd name="connsiteX9" fmla="*/ 118649 w 2749079"/>
                    <a:gd name="connsiteY9" fmla="*/ 288198 h 1676400"/>
                    <a:gd name="connsiteX10" fmla="*/ 1062144 w 2749079"/>
                    <a:gd name="connsiteY10" fmla="*/ 0 h 167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49079" h="1676400">
                      <a:moveTo>
                        <a:pt x="1062144" y="0"/>
                      </a:moveTo>
                      <a:cubicBezTo>
                        <a:pt x="1935873" y="0"/>
                        <a:pt x="2654510" y="664029"/>
                        <a:pt x="2740927" y="1514959"/>
                      </a:cubicBezTo>
                      <a:lnTo>
                        <a:pt x="2749079" y="1676400"/>
                      </a:lnTo>
                      <a:lnTo>
                        <a:pt x="2185450" y="1676400"/>
                      </a:lnTo>
                      <a:lnTo>
                        <a:pt x="2180208" y="1572587"/>
                      </a:lnTo>
                      <a:cubicBezTo>
                        <a:pt x="2122655" y="1005870"/>
                        <a:pt x="1644045" y="563629"/>
                        <a:pt x="1062144" y="563629"/>
                      </a:cubicBezTo>
                      <a:cubicBezTo>
                        <a:pt x="596623" y="563629"/>
                        <a:pt x="197208" y="846663"/>
                        <a:pt x="26596" y="1250036"/>
                      </a:cubicBezTo>
                      <a:lnTo>
                        <a:pt x="0" y="1322701"/>
                      </a:lnTo>
                      <a:lnTo>
                        <a:pt x="0" y="376922"/>
                      </a:lnTo>
                      <a:lnTo>
                        <a:pt x="118649" y="288198"/>
                      </a:lnTo>
                      <a:cubicBezTo>
                        <a:pt x="387975" y="106245"/>
                        <a:pt x="712652" y="0"/>
                        <a:pt x="10621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Freeform: Shape 28"/>
                <p:cNvSpPr/>
                <p:nvPr/>
              </p:nvSpPr>
              <p:spPr>
                <a:xfrm>
                  <a:off x="7315200" y="0"/>
                  <a:ext cx="4876800" cy="4699000"/>
                </a:xfrm>
                <a:custGeom>
                  <a:avLst/>
                  <a:gdLst>
                    <a:gd name="connsiteX0" fmla="*/ 167981 w 4876800"/>
                    <a:gd name="connsiteY0" fmla="*/ 0 h 4699000"/>
                    <a:gd name="connsiteX1" fmla="*/ 4876800 w 4876800"/>
                    <a:gd name="connsiteY1" fmla="*/ 0 h 4699000"/>
                    <a:gd name="connsiteX2" fmla="*/ 4876800 w 4876800"/>
                    <a:gd name="connsiteY2" fmla="*/ 4469856 h 4699000"/>
                    <a:gd name="connsiteX3" fmla="*/ 4851205 w 4876800"/>
                    <a:gd name="connsiteY3" fmla="*/ 4479948 h 4699000"/>
                    <a:gd name="connsiteX4" fmla="*/ 3609975 w 4876800"/>
                    <a:gd name="connsiteY4" fmla="*/ 4699000 h 4699000"/>
                    <a:gd name="connsiteX5" fmla="*/ 0 w 4876800"/>
                    <a:gd name="connsiteY5" fmla="*/ 1089025 h 4699000"/>
                    <a:gd name="connsiteX6" fmla="*/ 162298 w 4876800"/>
                    <a:gd name="connsiteY6" fmla="*/ 15529 h 469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76800" h="4699000">
                      <a:moveTo>
                        <a:pt x="167981" y="0"/>
                      </a:moveTo>
                      <a:lnTo>
                        <a:pt x="4876800" y="0"/>
                      </a:lnTo>
                      <a:lnTo>
                        <a:pt x="4876800" y="4469856"/>
                      </a:lnTo>
                      <a:lnTo>
                        <a:pt x="4851205" y="4479948"/>
                      </a:lnTo>
                      <a:cubicBezTo>
                        <a:pt x="4464170" y="4621661"/>
                        <a:pt x="4046104" y="4699000"/>
                        <a:pt x="3609975" y="4699000"/>
                      </a:cubicBezTo>
                      <a:cubicBezTo>
                        <a:pt x="1616241" y="4699000"/>
                        <a:pt x="0" y="3082759"/>
                        <a:pt x="0" y="1089025"/>
                      </a:cubicBezTo>
                      <a:cubicBezTo>
                        <a:pt x="0" y="715200"/>
                        <a:pt x="56821" y="354646"/>
                        <a:pt x="162298" y="15529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l="-22139" r="-4966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9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" name="Oval 23"/>
              <p:cNvSpPr/>
              <p:nvPr/>
            </p:nvSpPr>
            <p:spPr>
              <a:xfrm>
                <a:off x="5028656" y="1149281"/>
                <a:ext cx="682172" cy="682172"/>
              </a:xfrm>
              <a:prstGeom prst="ellipse">
                <a:avLst/>
              </a:prstGeom>
              <a:noFill/>
              <a:ln w="1428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232901" y="6134100"/>
                <a:ext cx="520699" cy="5206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3144473"/>
            <a:ext cx="7008586" cy="83099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600"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0" y="3987323"/>
            <a:ext cx="7008586" cy="6204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12699" y="0"/>
            <a:ext cx="12204699" cy="6858000"/>
            <a:chOff x="-12699" y="0"/>
            <a:chExt cx="12204699" cy="6858000"/>
          </a:xfrm>
        </p:grpSpPr>
        <p:grpSp>
          <p:nvGrpSpPr>
            <p:cNvPr id="21" name="Group 20"/>
            <p:cNvGrpSpPr/>
            <p:nvPr/>
          </p:nvGrpSpPr>
          <p:grpSpPr>
            <a:xfrm>
              <a:off x="0" y="0"/>
              <a:ext cx="12192000" cy="6858000"/>
              <a:chOff x="0" y="-533400"/>
              <a:chExt cx="12192000" cy="6858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0" y="-533400"/>
                <a:ext cx="12192000" cy="6858000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r="-3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" y="-533400"/>
                <a:ext cx="12191999" cy="6858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-12699" y="0"/>
              <a:ext cx="12204699" cy="6858000"/>
              <a:chOff x="-12699" y="0"/>
              <a:chExt cx="12204699" cy="6858000"/>
            </a:xfrm>
          </p:grpSpPr>
          <p:grpSp>
            <p:nvGrpSpPr>
              <p:cNvPr id="23" name="Group 22"/>
              <p:cNvGrpSpPr/>
              <p:nvPr/>
            </p:nvGrpSpPr>
            <p:grpSpPr>
              <a:xfrm flipH="1">
                <a:off x="-12699" y="0"/>
                <a:ext cx="12204699" cy="6858000"/>
                <a:chOff x="-12699" y="0"/>
                <a:chExt cx="12204699" cy="6858000"/>
              </a:xfrm>
            </p:grpSpPr>
            <p:sp>
              <p:nvSpPr>
                <p:cNvPr id="26" name="Freeform: Shape 25"/>
                <p:cNvSpPr/>
                <p:nvPr/>
              </p:nvSpPr>
              <p:spPr>
                <a:xfrm>
                  <a:off x="6809560" y="0"/>
                  <a:ext cx="5382440" cy="5181600"/>
                </a:xfrm>
                <a:custGeom>
                  <a:avLst/>
                  <a:gdLst>
                    <a:gd name="connsiteX0" fmla="*/ 136742 w 6096000"/>
                    <a:gd name="connsiteY0" fmla="*/ 0 h 5868534"/>
                    <a:gd name="connsiteX1" fmla="*/ 6096000 w 6096000"/>
                    <a:gd name="connsiteY1" fmla="*/ 0 h 5868534"/>
                    <a:gd name="connsiteX2" fmla="*/ 6096000 w 6096000"/>
                    <a:gd name="connsiteY2" fmla="*/ 5670063 h 5868534"/>
                    <a:gd name="connsiteX3" fmla="*/ 5922392 w 6096000"/>
                    <a:gd name="connsiteY3" fmla="*/ 5719362 h 5868534"/>
                    <a:gd name="connsiteX4" fmla="*/ 4738234 w 6096000"/>
                    <a:gd name="connsiteY4" fmla="*/ 5868534 h 5868534"/>
                    <a:gd name="connsiteX5" fmla="*/ 0 w 6096000"/>
                    <a:gd name="connsiteY5" fmla="*/ 1130300 h 5868534"/>
                    <a:gd name="connsiteX6" fmla="*/ 96264 w 6096000"/>
                    <a:gd name="connsiteY6" fmla="*/ 175381 h 586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00" h="5868534">
                      <a:moveTo>
                        <a:pt x="136742" y="0"/>
                      </a:moveTo>
                      <a:lnTo>
                        <a:pt x="6096000" y="0"/>
                      </a:lnTo>
                      <a:lnTo>
                        <a:pt x="6096000" y="5670063"/>
                      </a:lnTo>
                      <a:lnTo>
                        <a:pt x="5922392" y="5719362"/>
                      </a:lnTo>
                      <a:cubicBezTo>
                        <a:pt x="5543904" y="5816743"/>
                        <a:pt x="5147117" y="5868534"/>
                        <a:pt x="4738234" y="5868534"/>
                      </a:cubicBezTo>
                      <a:cubicBezTo>
                        <a:pt x="2121380" y="5868534"/>
                        <a:pt x="0" y="3747154"/>
                        <a:pt x="0" y="1130300"/>
                      </a:cubicBezTo>
                      <a:cubicBezTo>
                        <a:pt x="0" y="803193"/>
                        <a:pt x="33147" y="483828"/>
                        <a:pt x="96264" y="175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Freeform: Shape 26"/>
                <p:cNvSpPr/>
                <p:nvPr/>
              </p:nvSpPr>
              <p:spPr>
                <a:xfrm>
                  <a:off x="-12699" y="5181600"/>
                  <a:ext cx="2749079" cy="1676400"/>
                </a:xfrm>
                <a:custGeom>
                  <a:avLst/>
                  <a:gdLst>
                    <a:gd name="connsiteX0" fmla="*/ 1062144 w 2749079"/>
                    <a:gd name="connsiteY0" fmla="*/ 0 h 1676400"/>
                    <a:gd name="connsiteX1" fmla="*/ 2740927 w 2749079"/>
                    <a:gd name="connsiteY1" fmla="*/ 1514959 h 1676400"/>
                    <a:gd name="connsiteX2" fmla="*/ 2749079 w 2749079"/>
                    <a:gd name="connsiteY2" fmla="*/ 1676400 h 1676400"/>
                    <a:gd name="connsiteX3" fmla="*/ 2185450 w 2749079"/>
                    <a:gd name="connsiteY3" fmla="*/ 1676400 h 1676400"/>
                    <a:gd name="connsiteX4" fmla="*/ 2180208 w 2749079"/>
                    <a:gd name="connsiteY4" fmla="*/ 1572587 h 1676400"/>
                    <a:gd name="connsiteX5" fmla="*/ 1062144 w 2749079"/>
                    <a:gd name="connsiteY5" fmla="*/ 563629 h 1676400"/>
                    <a:gd name="connsiteX6" fmla="*/ 26596 w 2749079"/>
                    <a:gd name="connsiteY6" fmla="*/ 1250036 h 1676400"/>
                    <a:gd name="connsiteX7" fmla="*/ 0 w 2749079"/>
                    <a:gd name="connsiteY7" fmla="*/ 1322701 h 1676400"/>
                    <a:gd name="connsiteX8" fmla="*/ 0 w 2749079"/>
                    <a:gd name="connsiteY8" fmla="*/ 376922 h 1676400"/>
                    <a:gd name="connsiteX9" fmla="*/ 118649 w 2749079"/>
                    <a:gd name="connsiteY9" fmla="*/ 288198 h 1676400"/>
                    <a:gd name="connsiteX10" fmla="*/ 1062144 w 2749079"/>
                    <a:gd name="connsiteY10" fmla="*/ 0 h 167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49079" h="1676400">
                      <a:moveTo>
                        <a:pt x="1062144" y="0"/>
                      </a:moveTo>
                      <a:cubicBezTo>
                        <a:pt x="1935873" y="0"/>
                        <a:pt x="2654510" y="664029"/>
                        <a:pt x="2740927" y="1514959"/>
                      </a:cubicBezTo>
                      <a:lnTo>
                        <a:pt x="2749079" y="1676400"/>
                      </a:lnTo>
                      <a:lnTo>
                        <a:pt x="2185450" y="1676400"/>
                      </a:lnTo>
                      <a:lnTo>
                        <a:pt x="2180208" y="1572587"/>
                      </a:lnTo>
                      <a:cubicBezTo>
                        <a:pt x="2122655" y="1005870"/>
                        <a:pt x="1644045" y="563629"/>
                        <a:pt x="1062144" y="563629"/>
                      </a:cubicBezTo>
                      <a:cubicBezTo>
                        <a:pt x="596623" y="563629"/>
                        <a:pt x="197208" y="846663"/>
                        <a:pt x="26596" y="1250036"/>
                      </a:cubicBezTo>
                      <a:lnTo>
                        <a:pt x="0" y="1322701"/>
                      </a:lnTo>
                      <a:lnTo>
                        <a:pt x="0" y="376922"/>
                      </a:lnTo>
                      <a:lnTo>
                        <a:pt x="118649" y="288198"/>
                      </a:lnTo>
                      <a:cubicBezTo>
                        <a:pt x="387975" y="106245"/>
                        <a:pt x="712652" y="0"/>
                        <a:pt x="10621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Freeform: Shape 27"/>
                <p:cNvSpPr/>
                <p:nvPr/>
              </p:nvSpPr>
              <p:spPr>
                <a:xfrm>
                  <a:off x="7315200" y="0"/>
                  <a:ext cx="4876800" cy="4699000"/>
                </a:xfrm>
                <a:custGeom>
                  <a:avLst/>
                  <a:gdLst>
                    <a:gd name="connsiteX0" fmla="*/ 167981 w 4876800"/>
                    <a:gd name="connsiteY0" fmla="*/ 0 h 4699000"/>
                    <a:gd name="connsiteX1" fmla="*/ 4876800 w 4876800"/>
                    <a:gd name="connsiteY1" fmla="*/ 0 h 4699000"/>
                    <a:gd name="connsiteX2" fmla="*/ 4876800 w 4876800"/>
                    <a:gd name="connsiteY2" fmla="*/ 4469856 h 4699000"/>
                    <a:gd name="connsiteX3" fmla="*/ 4851205 w 4876800"/>
                    <a:gd name="connsiteY3" fmla="*/ 4479948 h 4699000"/>
                    <a:gd name="connsiteX4" fmla="*/ 3609975 w 4876800"/>
                    <a:gd name="connsiteY4" fmla="*/ 4699000 h 4699000"/>
                    <a:gd name="connsiteX5" fmla="*/ 0 w 4876800"/>
                    <a:gd name="connsiteY5" fmla="*/ 1089025 h 4699000"/>
                    <a:gd name="connsiteX6" fmla="*/ 162298 w 4876800"/>
                    <a:gd name="connsiteY6" fmla="*/ 15529 h 469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76800" h="4699000">
                      <a:moveTo>
                        <a:pt x="167981" y="0"/>
                      </a:moveTo>
                      <a:lnTo>
                        <a:pt x="4876800" y="0"/>
                      </a:lnTo>
                      <a:lnTo>
                        <a:pt x="4876800" y="4469856"/>
                      </a:lnTo>
                      <a:lnTo>
                        <a:pt x="4851205" y="4479948"/>
                      </a:lnTo>
                      <a:cubicBezTo>
                        <a:pt x="4464170" y="4621661"/>
                        <a:pt x="4046104" y="4699000"/>
                        <a:pt x="3609975" y="4699000"/>
                      </a:cubicBezTo>
                      <a:cubicBezTo>
                        <a:pt x="1616241" y="4699000"/>
                        <a:pt x="0" y="3082759"/>
                        <a:pt x="0" y="1089025"/>
                      </a:cubicBezTo>
                      <a:cubicBezTo>
                        <a:pt x="0" y="715200"/>
                        <a:pt x="56821" y="354646"/>
                        <a:pt x="162298" y="15529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l="-22139" r="-4966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9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" name="Oval 23"/>
              <p:cNvSpPr/>
              <p:nvPr/>
            </p:nvSpPr>
            <p:spPr>
              <a:xfrm>
                <a:off x="5028656" y="1149281"/>
                <a:ext cx="682172" cy="682172"/>
              </a:xfrm>
              <a:prstGeom prst="ellipse">
                <a:avLst/>
              </a:prstGeom>
              <a:noFill/>
              <a:ln w="1428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9232901" y="6134100"/>
                <a:ext cx="520699" cy="5206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710828" y="2575342"/>
            <a:ext cx="5808072" cy="212365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6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425701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32.xml"/><Relationship Id="rId2" Type="http://schemas.openxmlformats.org/officeDocument/2006/relationships/image" Target="../media/image2.png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4.xml"/><Relationship Id="rId2" Type="http://schemas.openxmlformats.org/officeDocument/2006/relationships/image" Target="../media/image2.png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36.xml"/><Relationship Id="rId5" Type="http://schemas.openxmlformats.org/officeDocument/2006/relationships/image" Target="../media/image2.png"/><Relationship Id="rId4" Type="http://schemas.openxmlformats.org/officeDocument/2006/relationships/tags" Target="../tags/tag35.xml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openxmlformats.org/officeDocument/2006/relationships/tags" Target="../tags/tag3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tags" Target="../tags/tag40.xml"/><Relationship Id="rId6" Type="http://schemas.openxmlformats.org/officeDocument/2006/relationships/image" Target="../media/image2.png"/><Relationship Id="rId5" Type="http://schemas.openxmlformats.org/officeDocument/2006/relationships/tags" Target="../tags/tag39.xml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43.xml"/><Relationship Id="rId3" Type="http://schemas.openxmlformats.org/officeDocument/2006/relationships/image" Target="../media/image2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45.xml"/><Relationship Id="rId2" Type="http://schemas.openxmlformats.org/officeDocument/2006/relationships/image" Target="../media/image2.png"/><Relationship Id="rId1" Type="http://schemas.openxmlformats.org/officeDocument/2006/relationships/tags" Target="../tags/tag44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48.xml"/><Relationship Id="rId5" Type="http://schemas.openxmlformats.org/officeDocument/2006/relationships/image" Target="../media/image2.png"/><Relationship Id="rId4" Type="http://schemas.openxmlformats.org/officeDocument/2006/relationships/tags" Target="../tags/tag47.xml"/><Relationship Id="rId3" Type="http://schemas.openxmlformats.org/officeDocument/2006/relationships/image" Target="../media/image26.png"/><Relationship Id="rId2" Type="http://schemas.openxmlformats.org/officeDocument/2006/relationships/tags" Target="../tags/tag46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50.xml"/><Relationship Id="rId4" Type="http://schemas.openxmlformats.org/officeDocument/2006/relationships/image" Target="../media/image2.png"/><Relationship Id="rId3" Type="http://schemas.openxmlformats.org/officeDocument/2006/relationships/tags" Target="../tags/tag49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4" Type="http://schemas.openxmlformats.org/officeDocument/2006/relationships/slideLayout" Target="../slideLayouts/slideLayout5.xml"/><Relationship Id="rId13" Type="http://schemas.openxmlformats.org/officeDocument/2006/relationships/tags" Target="../tags/tag62.xml"/><Relationship Id="rId12" Type="http://schemas.openxmlformats.org/officeDocument/2006/relationships/image" Target="../media/image2.png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4.xml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64.xml"/><Relationship Id="rId5" Type="http://schemas.openxmlformats.org/officeDocument/2006/relationships/image" Target="../media/image2.png"/><Relationship Id="rId4" Type="http://schemas.openxmlformats.org/officeDocument/2006/relationships/tags" Target="../tags/tag63.xml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66.xml"/><Relationship Id="rId2" Type="http://schemas.openxmlformats.org/officeDocument/2006/relationships/image" Target="../media/image2.png"/><Relationship Id="rId1" Type="http://schemas.openxmlformats.org/officeDocument/2006/relationships/tags" Target="../tags/tag6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8.xml"/><Relationship Id="rId2" Type="http://schemas.openxmlformats.org/officeDocument/2006/relationships/image" Target="../media/image2.png"/><Relationship Id="rId1" Type="http://schemas.openxmlformats.org/officeDocument/2006/relationships/tags" Target="../tags/tag6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70.xml"/><Relationship Id="rId2" Type="http://schemas.openxmlformats.org/officeDocument/2006/relationships/image" Target="../media/image2.png"/><Relationship Id="rId1" Type="http://schemas.openxmlformats.org/officeDocument/2006/relationships/tags" Target="../tags/tag69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72.xml"/><Relationship Id="rId2" Type="http://schemas.openxmlformats.org/officeDocument/2006/relationships/image" Target="../media/image2.png"/><Relationship Id="rId1" Type="http://schemas.openxmlformats.org/officeDocument/2006/relationships/tags" Target="../tags/tag7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4.xml"/><Relationship Id="rId2" Type="http://schemas.openxmlformats.org/officeDocument/2006/relationships/image" Target="../media/image2.png"/><Relationship Id="rId1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2.png"/><Relationship Id="rId7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tags" Target="../tags/tag9.xml"/><Relationship Id="rId4" Type="http://schemas.openxmlformats.org/officeDocument/2006/relationships/image" Target="../media/image4.png"/><Relationship Id="rId3" Type="http://schemas.openxmlformats.org/officeDocument/2006/relationships/tags" Target="../tags/tag8.xml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image" Target="../media/image9.png"/><Relationship Id="rId7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tags" Target="../tags/tag14.xml"/><Relationship Id="rId4" Type="http://schemas.openxmlformats.org/officeDocument/2006/relationships/image" Target="../media/image7.png"/><Relationship Id="rId3" Type="http://schemas.openxmlformats.org/officeDocument/2006/relationships/tags" Target="../tags/tag13.xml"/><Relationship Id="rId2" Type="http://schemas.openxmlformats.org/officeDocument/2006/relationships/image" Target="../media/image6.png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19.xml"/><Relationship Id="rId14" Type="http://schemas.openxmlformats.org/officeDocument/2006/relationships/image" Target="../media/image2.png"/><Relationship Id="rId13" Type="http://schemas.openxmlformats.org/officeDocument/2006/relationships/tags" Target="../tags/tag18.xml"/><Relationship Id="rId12" Type="http://schemas.openxmlformats.org/officeDocument/2006/relationships/image" Target="../media/image11.png"/><Relationship Id="rId11" Type="http://schemas.openxmlformats.org/officeDocument/2006/relationships/tags" Target="../tags/tag17.xml"/><Relationship Id="rId10" Type="http://schemas.openxmlformats.org/officeDocument/2006/relationships/image" Target="../media/image10.png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22.xml"/><Relationship Id="rId4" Type="http://schemas.openxmlformats.org/officeDocument/2006/relationships/image" Target="../media/image2.png"/><Relationship Id="rId3" Type="http://schemas.openxmlformats.org/officeDocument/2006/relationships/tags" Target="../tags/tag21.xml"/><Relationship Id="rId2" Type="http://schemas.openxmlformats.org/officeDocument/2006/relationships/image" Target="../media/image12.png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25.xml"/><Relationship Id="rId4" Type="http://schemas.openxmlformats.org/officeDocument/2006/relationships/image" Target="../media/image2.png"/><Relationship Id="rId3" Type="http://schemas.openxmlformats.org/officeDocument/2006/relationships/tags" Target="../tags/tag24.xml"/><Relationship Id="rId2" Type="http://schemas.openxmlformats.org/officeDocument/2006/relationships/image" Target="../media/image13.png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7.xml"/><Relationship Id="rId2" Type="http://schemas.openxmlformats.org/officeDocument/2006/relationships/image" Target="../media/image2.png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30.xml"/><Relationship Id="rId4" Type="http://schemas.openxmlformats.org/officeDocument/2006/relationships/image" Target="../media/image2.png"/><Relationship Id="rId3" Type="http://schemas.openxmlformats.org/officeDocument/2006/relationships/tags" Target="../tags/tag29.xml"/><Relationship Id="rId2" Type="http://schemas.openxmlformats.org/officeDocument/2006/relationships/image" Target="../media/image14.png"/><Relationship Id="rId1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 wrap="square">
            <a:normAutofit fontScale="90000"/>
          </a:bodyPr>
          <a:lstStyle/>
          <a:p>
            <a:r>
              <a:rPr lang="zh-CN" altLang="en-US" sz="6400" b="1" dirty="0">
                <a:solidFill>
                  <a:schemeClr val="accent2">
                    <a:lumMod val="75000"/>
                  </a:schemeClr>
                </a:solidFill>
              </a:rPr>
              <a:t>Eco-friendly</a:t>
            </a:r>
            <a:br>
              <a:rPr lang="zh-CN" altLang="en-US" sz="6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zh-CN" altLang="en-US" sz="6400" b="1" dirty="0">
                <a:solidFill>
                  <a:schemeClr val="accent2">
                    <a:lumMod val="75000"/>
                  </a:schemeClr>
                </a:solidFill>
              </a:rPr>
              <a:t>floating bottle</a:t>
            </a:r>
            <a:endParaRPr lang="zh-CN" altLang="en-US" sz="6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>
          <a:xfrm>
            <a:off x="3819525" y="4066540"/>
            <a:ext cx="6741795" cy="586105"/>
          </a:xfrm>
        </p:spPr>
        <p:txBody>
          <a:bodyPr wrap="square">
            <a:normAutofit fontScale="90000"/>
          </a:bodyPr>
          <a:lstStyle/>
          <a:p>
            <a:pPr lvl="0"/>
            <a:r>
              <a:t>Web3+AI social network designed for users and the 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wrap="square">
            <a:normAutofit fontScale="90000"/>
          </a:bodyPr>
          <a:lstStyle/>
          <a:p>
            <a:pPr lvl="0"/>
            <a:r>
              <a:rPr lang="en-US" altLang="zh-CN"/>
              <a:t>speaker</a:t>
            </a:r>
            <a:r>
              <a:rPr lang="en-US"/>
              <a:t>: M</a:t>
            </a:r>
            <a:r>
              <a:rPr lang="en-US"/>
              <a:t>axWell Pan</a:t>
            </a:r>
            <a:endParaRPr lang="en-US"/>
          </a:p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 wrap="none">
            <a:normAutofit/>
          </a:bodyPr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62429" y="1130300"/>
            <a:ext cx="10956471" cy="5003800"/>
            <a:chOff x="562429" y="1130300"/>
            <a:chExt cx="10956471" cy="5003800"/>
          </a:xfrm>
        </p:grpSpPr>
        <p:sp>
          <p:nvSpPr>
            <p:cNvPr id="4" name="TextBox 3"/>
            <p:cNvSpPr txBox="1"/>
            <p:nvPr/>
          </p:nvSpPr>
          <p:spPr>
            <a:xfrm>
              <a:off x="562429" y="1130300"/>
              <a:ext cx="635190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Establish a new ecological concept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73100" y="3429000"/>
              <a:ext cx="10845800" cy="2705100"/>
              <a:chOff x="673100" y="3429000"/>
              <a:chExt cx="10845800" cy="270510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73100" y="3429000"/>
                <a:ext cx="3229740" cy="2705100"/>
                <a:chOff x="673100" y="3429000"/>
                <a:chExt cx="3229740" cy="2705100"/>
              </a:xfrm>
            </p:grpSpPr>
            <p:sp>
              <p:nvSpPr>
                <p:cNvPr id="25" name="Rectangle: Rounded Corners 24"/>
                <p:cNvSpPr/>
                <p:nvPr/>
              </p:nvSpPr>
              <p:spPr>
                <a:xfrm>
                  <a:off x="673100" y="3429000"/>
                  <a:ext cx="3229740" cy="270510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>
                  <a:off x="2017970" y="3607181"/>
                  <a:ext cx="540000" cy="540000"/>
                  <a:chOff x="6307263" y="2743248"/>
                  <a:chExt cx="540000" cy="540000"/>
                </a:xfrm>
              </p:grpSpPr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307263" y="2743248"/>
                    <a:ext cx="540000" cy="54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noFill/>
                    <a:prstDash val="solid"/>
                    <a:miter/>
                  </a:ln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>
                      <a:defRPr/>
                    </a:lvl1pPr>
                  </a:lstStyle>
                  <a:p>
                    <a:endParaRPr lang="zh-CN" altLang="en-US" dirty="0"/>
                  </a:p>
                </p:txBody>
              </p:sp>
              <p:sp>
                <p:nvSpPr>
                  <p:cNvPr id="32" name="Freeform: Shape 31"/>
                  <p:cNvSpPr/>
                  <p:nvPr/>
                </p:nvSpPr>
                <p:spPr>
                  <a:xfrm>
                    <a:off x="6439559" y="2878004"/>
                    <a:ext cx="275408" cy="270488"/>
                  </a:xfrm>
                  <a:custGeom>
                    <a:avLst/>
                    <a:gdLst>
                      <a:gd name="connsiteX0" fmla="*/ 343764 w 533400"/>
                      <a:gd name="connsiteY0" fmla="*/ 276846 h 523875"/>
                      <a:gd name="connsiteX1" fmla="*/ 372339 w 533400"/>
                      <a:gd name="connsiteY1" fmla="*/ 305421 h 523875"/>
                      <a:gd name="connsiteX2" fmla="*/ 372339 w 533400"/>
                      <a:gd name="connsiteY2" fmla="*/ 495921 h 523875"/>
                      <a:gd name="connsiteX3" fmla="*/ 343764 w 533400"/>
                      <a:gd name="connsiteY3" fmla="*/ 524496 h 523875"/>
                      <a:gd name="connsiteX4" fmla="*/ 191364 w 533400"/>
                      <a:gd name="connsiteY4" fmla="*/ 524496 h 523875"/>
                      <a:gd name="connsiteX5" fmla="*/ 162789 w 533400"/>
                      <a:gd name="connsiteY5" fmla="*/ 495921 h 523875"/>
                      <a:gd name="connsiteX6" fmla="*/ 162789 w 533400"/>
                      <a:gd name="connsiteY6" fmla="*/ 305421 h 523875"/>
                      <a:gd name="connsiteX7" fmla="*/ 191364 w 533400"/>
                      <a:gd name="connsiteY7" fmla="*/ 276846 h 523875"/>
                      <a:gd name="connsiteX8" fmla="*/ 343764 w 533400"/>
                      <a:gd name="connsiteY8" fmla="*/ 276846 h 523875"/>
                      <a:gd name="connsiteX9" fmla="*/ 143739 w 533400"/>
                      <a:gd name="connsiteY9" fmla="*/ 114921 h 523875"/>
                      <a:gd name="connsiteX10" fmla="*/ 179934 w 533400"/>
                      <a:gd name="connsiteY10" fmla="*/ 153021 h 523875"/>
                      <a:gd name="connsiteX11" fmla="*/ 181839 w 533400"/>
                      <a:gd name="connsiteY11" fmla="*/ 153021 h 523875"/>
                      <a:gd name="connsiteX12" fmla="*/ 353289 w 533400"/>
                      <a:gd name="connsiteY12" fmla="*/ 153021 h 523875"/>
                      <a:gd name="connsiteX13" fmla="*/ 391389 w 533400"/>
                      <a:gd name="connsiteY13" fmla="*/ 116826 h 523875"/>
                      <a:gd name="connsiteX14" fmla="*/ 391389 w 533400"/>
                      <a:gd name="connsiteY14" fmla="*/ 114921 h 523875"/>
                      <a:gd name="connsiteX15" fmla="*/ 505689 w 533400"/>
                      <a:gd name="connsiteY15" fmla="*/ 114921 h 523875"/>
                      <a:gd name="connsiteX16" fmla="*/ 534264 w 533400"/>
                      <a:gd name="connsiteY16" fmla="*/ 143496 h 523875"/>
                      <a:gd name="connsiteX17" fmla="*/ 534264 w 533400"/>
                      <a:gd name="connsiteY17" fmla="*/ 381621 h 523875"/>
                      <a:gd name="connsiteX18" fmla="*/ 505689 w 533400"/>
                      <a:gd name="connsiteY18" fmla="*/ 410196 h 523875"/>
                      <a:gd name="connsiteX19" fmla="*/ 391389 w 533400"/>
                      <a:gd name="connsiteY19" fmla="*/ 410196 h 523875"/>
                      <a:gd name="connsiteX20" fmla="*/ 391389 w 533400"/>
                      <a:gd name="connsiteY20" fmla="*/ 295896 h 523875"/>
                      <a:gd name="connsiteX21" fmla="*/ 355194 w 533400"/>
                      <a:gd name="connsiteY21" fmla="*/ 257796 h 523875"/>
                      <a:gd name="connsiteX22" fmla="*/ 353289 w 533400"/>
                      <a:gd name="connsiteY22" fmla="*/ 257796 h 523875"/>
                      <a:gd name="connsiteX23" fmla="*/ 181839 w 533400"/>
                      <a:gd name="connsiteY23" fmla="*/ 257796 h 523875"/>
                      <a:gd name="connsiteX24" fmla="*/ 143739 w 533400"/>
                      <a:gd name="connsiteY24" fmla="*/ 293991 h 523875"/>
                      <a:gd name="connsiteX25" fmla="*/ 143739 w 533400"/>
                      <a:gd name="connsiteY25" fmla="*/ 295896 h 523875"/>
                      <a:gd name="connsiteX26" fmla="*/ 143739 w 533400"/>
                      <a:gd name="connsiteY26" fmla="*/ 410196 h 523875"/>
                      <a:gd name="connsiteX27" fmla="*/ 29439 w 533400"/>
                      <a:gd name="connsiteY27" fmla="*/ 410196 h 523875"/>
                      <a:gd name="connsiteX28" fmla="*/ 864 w 533400"/>
                      <a:gd name="connsiteY28" fmla="*/ 381621 h 523875"/>
                      <a:gd name="connsiteX29" fmla="*/ 864 w 533400"/>
                      <a:gd name="connsiteY29" fmla="*/ 201599 h 523875"/>
                      <a:gd name="connsiteX30" fmla="*/ 11342 w 533400"/>
                      <a:gd name="connsiteY30" fmla="*/ 175881 h 523875"/>
                      <a:gd name="connsiteX31" fmla="*/ 56109 w 533400"/>
                      <a:gd name="connsiteY31" fmla="*/ 127304 h 523875"/>
                      <a:gd name="connsiteX32" fmla="*/ 83732 w 533400"/>
                      <a:gd name="connsiteY32" fmla="*/ 114921 h 523875"/>
                      <a:gd name="connsiteX33" fmla="*/ 143739 w 533400"/>
                      <a:gd name="connsiteY33" fmla="*/ 114921 h 523875"/>
                      <a:gd name="connsiteX34" fmla="*/ 462827 w 533400"/>
                      <a:gd name="connsiteY34" fmla="*/ 172071 h 523875"/>
                      <a:gd name="connsiteX35" fmla="*/ 448539 w 533400"/>
                      <a:gd name="connsiteY35" fmla="*/ 186359 h 523875"/>
                      <a:gd name="connsiteX36" fmla="*/ 462827 w 533400"/>
                      <a:gd name="connsiteY36" fmla="*/ 200646 h 523875"/>
                      <a:gd name="connsiteX37" fmla="*/ 477114 w 533400"/>
                      <a:gd name="connsiteY37" fmla="*/ 186359 h 523875"/>
                      <a:gd name="connsiteX38" fmla="*/ 462827 w 533400"/>
                      <a:gd name="connsiteY38" fmla="*/ 172071 h 523875"/>
                      <a:gd name="connsiteX39" fmla="*/ 343764 w 533400"/>
                      <a:gd name="connsiteY39" fmla="*/ 621 h 523875"/>
                      <a:gd name="connsiteX40" fmla="*/ 372339 w 533400"/>
                      <a:gd name="connsiteY40" fmla="*/ 29196 h 523875"/>
                      <a:gd name="connsiteX41" fmla="*/ 372339 w 533400"/>
                      <a:gd name="connsiteY41" fmla="*/ 105396 h 523875"/>
                      <a:gd name="connsiteX42" fmla="*/ 343764 w 533400"/>
                      <a:gd name="connsiteY42" fmla="*/ 133971 h 523875"/>
                      <a:gd name="connsiteX43" fmla="*/ 191364 w 533400"/>
                      <a:gd name="connsiteY43" fmla="*/ 133971 h 523875"/>
                      <a:gd name="connsiteX44" fmla="*/ 162789 w 533400"/>
                      <a:gd name="connsiteY44" fmla="*/ 105396 h 523875"/>
                      <a:gd name="connsiteX45" fmla="*/ 162789 w 533400"/>
                      <a:gd name="connsiteY45" fmla="*/ 29196 h 523875"/>
                      <a:gd name="connsiteX46" fmla="*/ 191364 w 533400"/>
                      <a:gd name="connsiteY46" fmla="*/ 621 h 523875"/>
                      <a:gd name="connsiteX47" fmla="*/ 343764 w 533400"/>
                      <a:gd name="connsiteY47" fmla="*/ 621 h 523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533400" h="523875">
                        <a:moveTo>
                          <a:pt x="343764" y="276846"/>
                        </a:moveTo>
                        <a:cubicBezTo>
                          <a:pt x="359957" y="276846"/>
                          <a:pt x="372339" y="289229"/>
                          <a:pt x="372339" y="305421"/>
                        </a:cubicBezTo>
                        <a:lnTo>
                          <a:pt x="372339" y="495921"/>
                        </a:lnTo>
                        <a:cubicBezTo>
                          <a:pt x="372339" y="512114"/>
                          <a:pt x="359957" y="524496"/>
                          <a:pt x="343764" y="524496"/>
                        </a:cubicBezTo>
                        <a:lnTo>
                          <a:pt x="191364" y="524496"/>
                        </a:lnTo>
                        <a:cubicBezTo>
                          <a:pt x="175171" y="524496"/>
                          <a:pt x="162789" y="512114"/>
                          <a:pt x="162789" y="495921"/>
                        </a:cubicBezTo>
                        <a:lnTo>
                          <a:pt x="162789" y="305421"/>
                        </a:lnTo>
                        <a:cubicBezTo>
                          <a:pt x="162789" y="289229"/>
                          <a:pt x="175171" y="276846"/>
                          <a:pt x="191364" y="276846"/>
                        </a:cubicBezTo>
                        <a:lnTo>
                          <a:pt x="343764" y="276846"/>
                        </a:lnTo>
                        <a:close/>
                        <a:moveTo>
                          <a:pt x="143739" y="114921"/>
                        </a:moveTo>
                        <a:cubicBezTo>
                          <a:pt x="143739" y="134924"/>
                          <a:pt x="159932" y="152069"/>
                          <a:pt x="179934" y="153021"/>
                        </a:cubicBezTo>
                        <a:lnTo>
                          <a:pt x="181839" y="153021"/>
                        </a:lnTo>
                        <a:lnTo>
                          <a:pt x="353289" y="153021"/>
                        </a:lnTo>
                        <a:cubicBezTo>
                          <a:pt x="373292" y="153021"/>
                          <a:pt x="390436" y="136829"/>
                          <a:pt x="391389" y="116826"/>
                        </a:cubicBezTo>
                        <a:lnTo>
                          <a:pt x="391389" y="114921"/>
                        </a:lnTo>
                        <a:lnTo>
                          <a:pt x="505689" y="114921"/>
                        </a:lnTo>
                        <a:cubicBezTo>
                          <a:pt x="521882" y="114921"/>
                          <a:pt x="534264" y="127304"/>
                          <a:pt x="534264" y="143496"/>
                        </a:cubicBezTo>
                        <a:lnTo>
                          <a:pt x="534264" y="381621"/>
                        </a:lnTo>
                        <a:cubicBezTo>
                          <a:pt x="534264" y="397814"/>
                          <a:pt x="521882" y="410196"/>
                          <a:pt x="505689" y="410196"/>
                        </a:cubicBezTo>
                        <a:lnTo>
                          <a:pt x="391389" y="410196"/>
                        </a:lnTo>
                        <a:lnTo>
                          <a:pt x="391389" y="295896"/>
                        </a:lnTo>
                        <a:cubicBezTo>
                          <a:pt x="391389" y="275894"/>
                          <a:pt x="375196" y="258749"/>
                          <a:pt x="355194" y="257796"/>
                        </a:cubicBezTo>
                        <a:lnTo>
                          <a:pt x="353289" y="257796"/>
                        </a:lnTo>
                        <a:lnTo>
                          <a:pt x="181839" y="257796"/>
                        </a:lnTo>
                        <a:cubicBezTo>
                          <a:pt x="161836" y="257796"/>
                          <a:pt x="144692" y="273989"/>
                          <a:pt x="143739" y="293991"/>
                        </a:cubicBezTo>
                        <a:lnTo>
                          <a:pt x="143739" y="295896"/>
                        </a:lnTo>
                        <a:lnTo>
                          <a:pt x="143739" y="410196"/>
                        </a:lnTo>
                        <a:lnTo>
                          <a:pt x="29439" y="410196"/>
                        </a:lnTo>
                        <a:cubicBezTo>
                          <a:pt x="13246" y="410196"/>
                          <a:pt x="864" y="397814"/>
                          <a:pt x="864" y="381621"/>
                        </a:cubicBezTo>
                        <a:lnTo>
                          <a:pt x="864" y="201599"/>
                        </a:lnTo>
                        <a:cubicBezTo>
                          <a:pt x="864" y="192074"/>
                          <a:pt x="4674" y="182549"/>
                          <a:pt x="11342" y="175881"/>
                        </a:cubicBezTo>
                        <a:lnTo>
                          <a:pt x="56109" y="127304"/>
                        </a:lnTo>
                        <a:cubicBezTo>
                          <a:pt x="63729" y="119684"/>
                          <a:pt x="73254" y="114921"/>
                          <a:pt x="83732" y="114921"/>
                        </a:cubicBezTo>
                        <a:lnTo>
                          <a:pt x="143739" y="114921"/>
                        </a:lnTo>
                        <a:close/>
                        <a:moveTo>
                          <a:pt x="462827" y="172071"/>
                        </a:moveTo>
                        <a:cubicBezTo>
                          <a:pt x="455207" y="172071"/>
                          <a:pt x="448539" y="178739"/>
                          <a:pt x="448539" y="186359"/>
                        </a:cubicBezTo>
                        <a:cubicBezTo>
                          <a:pt x="448539" y="193979"/>
                          <a:pt x="455207" y="200646"/>
                          <a:pt x="462827" y="200646"/>
                        </a:cubicBezTo>
                        <a:cubicBezTo>
                          <a:pt x="470446" y="200646"/>
                          <a:pt x="477114" y="193979"/>
                          <a:pt x="477114" y="186359"/>
                        </a:cubicBezTo>
                        <a:cubicBezTo>
                          <a:pt x="477114" y="178739"/>
                          <a:pt x="470446" y="172071"/>
                          <a:pt x="462827" y="172071"/>
                        </a:cubicBezTo>
                        <a:close/>
                        <a:moveTo>
                          <a:pt x="343764" y="621"/>
                        </a:moveTo>
                        <a:cubicBezTo>
                          <a:pt x="359957" y="621"/>
                          <a:pt x="372339" y="13004"/>
                          <a:pt x="372339" y="29196"/>
                        </a:cubicBezTo>
                        <a:lnTo>
                          <a:pt x="372339" y="105396"/>
                        </a:lnTo>
                        <a:cubicBezTo>
                          <a:pt x="372339" y="121589"/>
                          <a:pt x="359957" y="133971"/>
                          <a:pt x="343764" y="133971"/>
                        </a:cubicBezTo>
                        <a:lnTo>
                          <a:pt x="191364" y="133971"/>
                        </a:lnTo>
                        <a:cubicBezTo>
                          <a:pt x="175171" y="133971"/>
                          <a:pt x="162789" y="121589"/>
                          <a:pt x="162789" y="105396"/>
                        </a:cubicBezTo>
                        <a:lnTo>
                          <a:pt x="162789" y="29196"/>
                        </a:lnTo>
                        <a:cubicBezTo>
                          <a:pt x="162789" y="13004"/>
                          <a:pt x="175171" y="621"/>
                          <a:pt x="191364" y="621"/>
                        </a:cubicBezTo>
                        <a:lnTo>
                          <a:pt x="343764" y="6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1019206" y="4517929"/>
                  <a:ext cx="2537527" cy="1124245"/>
                  <a:chOff x="1034713" y="4336323"/>
                  <a:chExt cx="2537527" cy="1124245"/>
                </a:xfrm>
              </p:grpSpPr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34713" y="4336323"/>
                    <a:ext cx="25375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tx1"/>
                        </a:solidFill>
                        <a:effectLst/>
                      </a:rPr>
                      <a:t>Respect for the rights of nature</a:t>
                    </a:r>
                    <a:endParaRPr lang="zh-CN" altLang="en-US" sz="1600" b="1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34714" y="4916441"/>
                    <a:ext cx="2537526" cy="54412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zh-CN"/>
                    </a:defPPr>
                    <a:lvl1pPr algn="ctr">
                      <a:lnSpc>
                        <a:spcPct val="150000"/>
                      </a:lnSpc>
                      <a:defRPr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/>
                      <a:t>Re-evaluating the value and status of nature</a:t>
                    </a:r>
                    <a:endParaRPr kumimoji="1" lang="zh-CN" altLang="en-US" sz="1200" dirty="0"/>
                  </a:p>
                </p:txBody>
              </p: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1160477" y="4768960"/>
                    <a:ext cx="2286000" cy="0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/>
              <p:cNvGrpSpPr/>
              <p:nvPr/>
            </p:nvGrpSpPr>
            <p:grpSpPr>
              <a:xfrm>
                <a:off x="4481130" y="3429000"/>
                <a:ext cx="3229740" cy="2705100"/>
                <a:chOff x="4481130" y="3429000"/>
                <a:chExt cx="3229740" cy="2705100"/>
              </a:xfrm>
            </p:grpSpPr>
            <p:sp>
              <p:nvSpPr>
                <p:cNvPr id="17" name="Rectangle: Rounded Corners 16"/>
                <p:cNvSpPr/>
                <p:nvPr/>
              </p:nvSpPr>
              <p:spPr>
                <a:xfrm>
                  <a:off x="4481130" y="3429000"/>
                  <a:ext cx="3229740" cy="270510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5826000" y="3607181"/>
                  <a:ext cx="540000" cy="540000"/>
                  <a:chOff x="6307263" y="4041949"/>
                  <a:chExt cx="540000" cy="540000"/>
                </a:xfrm>
              </p:grpSpPr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307263" y="4041949"/>
                    <a:ext cx="540000" cy="54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prstDash val="solid"/>
                    <a:miter/>
                  </a:ln>
                  <a:effectLst>
                    <a:outerShdw blurRad="127000" dist="63500" dir="2700000" algn="tl" rotWithShape="0">
                      <a:schemeClr val="accent2">
                        <a:alpha val="40000"/>
                      </a:scheme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>
                      <a:defRPr/>
                    </a:lvl1pPr>
                  </a:lstStyle>
                  <a:p>
                    <a:endParaRPr lang="zh-CN" altLang="en-US" dirty="0"/>
                  </a:p>
                </p:txBody>
              </p:sp>
              <p:sp>
                <p:nvSpPr>
                  <p:cNvPr id="24" name="Freeform: Shape 23"/>
                  <p:cNvSpPr/>
                  <p:nvPr/>
                </p:nvSpPr>
                <p:spPr>
                  <a:xfrm>
                    <a:off x="6478904" y="4179164"/>
                    <a:ext cx="196718" cy="265570"/>
                  </a:xfrm>
                  <a:custGeom>
                    <a:avLst/>
                    <a:gdLst>
                      <a:gd name="connsiteX0" fmla="*/ 86973 w 381000"/>
                      <a:gd name="connsiteY0" fmla="*/ 38721 h 514350"/>
                      <a:gd name="connsiteX1" fmla="*/ 86973 w 381000"/>
                      <a:gd name="connsiteY1" fmla="*/ 57771 h 514350"/>
                      <a:gd name="connsiteX2" fmla="*/ 123168 w 381000"/>
                      <a:gd name="connsiteY2" fmla="*/ 95871 h 514350"/>
                      <a:gd name="connsiteX3" fmla="*/ 125073 w 381000"/>
                      <a:gd name="connsiteY3" fmla="*/ 95871 h 514350"/>
                      <a:gd name="connsiteX4" fmla="*/ 258423 w 381000"/>
                      <a:gd name="connsiteY4" fmla="*/ 95871 h 514350"/>
                      <a:gd name="connsiteX5" fmla="*/ 296523 w 381000"/>
                      <a:gd name="connsiteY5" fmla="*/ 59676 h 514350"/>
                      <a:gd name="connsiteX6" fmla="*/ 296523 w 381000"/>
                      <a:gd name="connsiteY6" fmla="*/ 57771 h 514350"/>
                      <a:gd name="connsiteX7" fmla="*/ 296523 w 381000"/>
                      <a:gd name="connsiteY7" fmla="*/ 38721 h 514350"/>
                      <a:gd name="connsiteX8" fmla="*/ 353673 w 381000"/>
                      <a:gd name="connsiteY8" fmla="*/ 38721 h 514350"/>
                      <a:gd name="connsiteX9" fmla="*/ 382248 w 381000"/>
                      <a:gd name="connsiteY9" fmla="*/ 67296 h 514350"/>
                      <a:gd name="connsiteX10" fmla="*/ 382248 w 381000"/>
                      <a:gd name="connsiteY10" fmla="*/ 486396 h 514350"/>
                      <a:gd name="connsiteX11" fmla="*/ 353673 w 381000"/>
                      <a:gd name="connsiteY11" fmla="*/ 514971 h 514350"/>
                      <a:gd name="connsiteX12" fmla="*/ 29823 w 381000"/>
                      <a:gd name="connsiteY12" fmla="*/ 514971 h 514350"/>
                      <a:gd name="connsiteX13" fmla="*/ 1248 w 381000"/>
                      <a:gd name="connsiteY13" fmla="*/ 486396 h 514350"/>
                      <a:gd name="connsiteX14" fmla="*/ 1248 w 381000"/>
                      <a:gd name="connsiteY14" fmla="*/ 67296 h 514350"/>
                      <a:gd name="connsiteX15" fmla="*/ 29823 w 381000"/>
                      <a:gd name="connsiteY15" fmla="*/ 38721 h 514350"/>
                      <a:gd name="connsiteX16" fmla="*/ 86973 w 381000"/>
                      <a:gd name="connsiteY16" fmla="*/ 38721 h 514350"/>
                      <a:gd name="connsiteX17" fmla="*/ 191748 w 381000"/>
                      <a:gd name="connsiteY17" fmla="*/ 333996 h 514350"/>
                      <a:gd name="connsiteX18" fmla="*/ 77448 w 381000"/>
                      <a:gd name="connsiteY18" fmla="*/ 333996 h 514350"/>
                      <a:gd name="connsiteX19" fmla="*/ 77448 w 381000"/>
                      <a:gd name="connsiteY19" fmla="*/ 353046 h 514350"/>
                      <a:gd name="connsiteX20" fmla="*/ 191748 w 381000"/>
                      <a:gd name="connsiteY20" fmla="*/ 353046 h 514350"/>
                      <a:gd name="connsiteX21" fmla="*/ 191748 w 381000"/>
                      <a:gd name="connsiteY21" fmla="*/ 333996 h 514350"/>
                      <a:gd name="connsiteX22" fmla="*/ 306048 w 381000"/>
                      <a:gd name="connsiteY22" fmla="*/ 257796 h 514350"/>
                      <a:gd name="connsiteX23" fmla="*/ 77448 w 381000"/>
                      <a:gd name="connsiteY23" fmla="*/ 257796 h 514350"/>
                      <a:gd name="connsiteX24" fmla="*/ 77448 w 381000"/>
                      <a:gd name="connsiteY24" fmla="*/ 276846 h 514350"/>
                      <a:gd name="connsiteX25" fmla="*/ 306048 w 381000"/>
                      <a:gd name="connsiteY25" fmla="*/ 276846 h 514350"/>
                      <a:gd name="connsiteX26" fmla="*/ 306048 w 381000"/>
                      <a:gd name="connsiteY26" fmla="*/ 257796 h 514350"/>
                      <a:gd name="connsiteX27" fmla="*/ 306048 w 381000"/>
                      <a:gd name="connsiteY27" fmla="*/ 181596 h 514350"/>
                      <a:gd name="connsiteX28" fmla="*/ 77448 w 381000"/>
                      <a:gd name="connsiteY28" fmla="*/ 181596 h 514350"/>
                      <a:gd name="connsiteX29" fmla="*/ 77448 w 381000"/>
                      <a:gd name="connsiteY29" fmla="*/ 200646 h 514350"/>
                      <a:gd name="connsiteX30" fmla="*/ 306048 w 381000"/>
                      <a:gd name="connsiteY30" fmla="*/ 200646 h 514350"/>
                      <a:gd name="connsiteX31" fmla="*/ 306048 w 381000"/>
                      <a:gd name="connsiteY31" fmla="*/ 181596 h 514350"/>
                      <a:gd name="connsiteX32" fmla="*/ 248898 w 381000"/>
                      <a:gd name="connsiteY32" fmla="*/ 621 h 514350"/>
                      <a:gd name="connsiteX33" fmla="*/ 277473 w 381000"/>
                      <a:gd name="connsiteY33" fmla="*/ 29196 h 514350"/>
                      <a:gd name="connsiteX34" fmla="*/ 277473 w 381000"/>
                      <a:gd name="connsiteY34" fmla="*/ 48246 h 514350"/>
                      <a:gd name="connsiteX35" fmla="*/ 248898 w 381000"/>
                      <a:gd name="connsiteY35" fmla="*/ 76821 h 514350"/>
                      <a:gd name="connsiteX36" fmla="*/ 134598 w 381000"/>
                      <a:gd name="connsiteY36" fmla="*/ 76821 h 514350"/>
                      <a:gd name="connsiteX37" fmla="*/ 106023 w 381000"/>
                      <a:gd name="connsiteY37" fmla="*/ 48246 h 514350"/>
                      <a:gd name="connsiteX38" fmla="*/ 106023 w 381000"/>
                      <a:gd name="connsiteY38" fmla="*/ 29196 h 514350"/>
                      <a:gd name="connsiteX39" fmla="*/ 134598 w 381000"/>
                      <a:gd name="connsiteY39" fmla="*/ 621 h 514350"/>
                      <a:gd name="connsiteX40" fmla="*/ 248898 w 381000"/>
                      <a:gd name="connsiteY40" fmla="*/ 621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381000" h="514350">
                        <a:moveTo>
                          <a:pt x="86973" y="38721"/>
                        </a:moveTo>
                        <a:lnTo>
                          <a:pt x="86973" y="57771"/>
                        </a:lnTo>
                        <a:cubicBezTo>
                          <a:pt x="86973" y="77774"/>
                          <a:pt x="103166" y="94919"/>
                          <a:pt x="123168" y="95871"/>
                        </a:cubicBezTo>
                        <a:lnTo>
                          <a:pt x="125073" y="95871"/>
                        </a:lnTo>
                        <a:lnTo>
                          <a:pt x="258423" y="95871"/>
                        </a:lnTo>
                        <a:cubicBezTo>
                          <a:pt x="278426" y="95871"/>
                          <a:pt x="295570" y="79679"/>
                          <a:pt x="296523" y="59676"/>
                        </a:cubicBezTo>
                        <a:lnTo>
                          <a:pt x="296523" y="57771"/>
                        </a:lnTo>
                        <a:lnTo>
                          <a:pt x="296523" y="38721"/>
                        </a:lnTo>
                        <a:lnTo>
                          <a:pt x="353673" y="38721"/>
                        </a:lnTo>
                        <a:cubicBezTo>
                          <a:pt x="369866" y="38721"/>
                          <a:pt x="382248" y="51104"/>
                          <a:pt x="382248" y="67296"/>
                        </a:cubicBezTo>
                        <a:lnTo>
                          <a:pt x="382248" y="486396"/>
                        </a:lnTo>
                        <a:cubicBezTo>
                          <a:pt x="382248" y="502589"/>
                          <a:pt x="369866" y="514971"/>
                          <a:pt x="353673" y="514971"/>
                        </a:cubicBezTo>
                        <a:lnTo>
                          <a:pt x="29823" y="514971"/>
                        </a:lnTo>
                        <a:cubicBezTo>
                          <a:pt x="13630" y="514971"/>
                          <a:pt x="1248" y="502589"/>
                          <a:pt x="1248" y="486396"/>
                        </a:cubicBezTo>
                        <a:lnTo>
                          <a:pt x="1248" y="67296"/>
                        </a:lnTo>
                        <a:cubicBezTo>
                          <a:pt x="1248" y="51104"/>
                          <a:pt x="13630" y="38721"/>
                          <a:pt x="29823" y="38721"/>
                        </a:cubicBezTo>
                        <a:lnTo>
                          <a:pt x="86973" y="38721"/>
                        </a:lnTo>
                        <a:close/>
                        <a:moveTo>
                          <a:pt x="191748" y="333996"/>
                        </a:moveTo>
                        <a:lnTo>
                          <a:pt x="77448" y="333996"/>
                        </a:lnTo>
                        <a:lnTo>
                          <a:pt x="77448" y="353046"/>
                        </a:lnTo>
                        <a:lnTo>
                          <a:pt x="191748" y="353046"/>
                        </a:lnTo>
                        <a:lnTo>
                          <a:pt x="191748" y="333996"/>
                        </a:lnTo>
                        <a:close/>
                        <a:moveTo>
                          <a:pt x="306048" y="257796"/>
                        </a:moveTo>
                        <a:lnTo>
                          <a:pt x="77448" y="257796"/>
                        </a:lnTo>
                        <a:lnTo>
                          <a:pt x="77448" y="276846"/>
                        </a:lnTo>
                        <a:lnTo>
                          <a:pt x="306048" y="276846"/>
                        </a:lnTo>
                        <a:lnTo>
                          <a:pt x="306048" y="257796"/>
                        </a:lnTo>
                        <a:close/>
                        <a:moveTo>
                          <a:pt x="306048" y="181596"/>
                        </a:moveTo>
                        <a:lnTo>
                          <a:pt x="77448" y="181596"/>
                        </a:lnTo>
                        <a:lnTo>
                          <a:pt x="77448" y="200646"/>
                        </a:lnTo>
                        <a:lnTo>
                          <a:pt x="306048" y="200646"/>
                        </a:lnTo>
                        <a:lnTo>
                          <a:pt x="306048" y="181596"/>
                        </a:lnTo>
                        <a:close/>
                        <a:moveTo>
                          <a:pt x="248898" y="621"/>
                        </a:moveTo>
                        <a:cubicBezTo>
                          <a:pt x="265091" y="621"/>
                          <a:pt x="277473" y="13004"/>
                          <a:pt x="277473" y="29196"/>
                        </a:cubicBezTo>
                        <a:lnTo>
                          <a:pt x="277473" y="48246"/>
                        </a:lnTo>
                        <a:cubicBezTo>
                          <a:pt x="277473" y="64439"/>
                          <a:pt x="265091" y="76821"/>
                          <a:pt x="248898" y="76821"/>
                        </a:cubicBezTo>
                        <a:lnTo>
                          <a:pt x="134598" y="76821"/>
                        </a:lnTo>
                        <a:cubicBezTo>
                          <a:pt x="118405" y="76821"/>
                          <a:pt x="106023" y="64439"/>
                          <a:pt x="106023" y="48246"/>
                        </a:cubicBezTo>
                        <a:lnTo>
                          <a:pt x="106023" y="29196"/>
                        </a:lnTo>
                        <a:cubicBezTo>
                          <a:pt x="106023" y="13004"/>
                          <a:pt x="118405" y="621"/>
                          <a:pt x="134598" y="621"/>
                        </a:cubicBezTo>
                        <a:lnTo>
                          <a:pt x="248898" y="6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827236" y="4517929"/>
                  <a:ext cx="2537527" cy="1350317"/>
                  <a:chOff x="1034713" y="4336323"/>
                  <a:chExt cx="2537527" cy="1350317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1034713" y="4336323"/>
                    <a:ext cx="25375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tx1"/>
                        </a:solidFill>
                        <a:effectLst/>
                      </a:rPr>
                      <a:t>Eco-community</a:t>
                    </a:r>
                    <a:endParaRPr lang="zh-CN" altLang="en-US" sz="1600" b="1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034714" y="4916441"/>
                    <a:ext cx="2537526" cy="77019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zh-CN"/>
                    </a:defPPr>
                    <a:lvl1pPr algn="ctr">
                      <a:lnSpc>
                        <a:spcPct val="150000"/>
                      </a:lnSpc>
                      <a:defRPr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/>
                      <a:t>Realizing harmonious development between humans and nature.</a:t>
                    </a:r>
                    <a:endParaRPr kumimoji="1" lang="zh-CN" altLang="en-US" sz="1200" dirty="0"/>
                  </a:p>
                </p:txBody>
              </p: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1160477" y="4768960"/>
                    <a:ext cx="2286000" cy="0"/>
                  </a:xfrm>
                  <a:prstGeom prst="line">
                    <a:avLst/>
                  </a:prstGeom>
                  <a:ln w="1270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8289160" y="3429000"/>
                <a:ext cx="3229740" cy="2705100"/>
                <a:chOff x="8289160" y="3429000"/>
                <a:chExt cx="3229740" cy="2705100"/>
              </a:xfrm>
            </p:grpSpPr>
            <p:sp>
              <p:nvSpPr>
                <p:cNvPr id="11" name="Rectangle: Rounded Corners 10"/>
                <p:cNvSpPr/>
                <p:nvPr/>
              </p:nvSpPr>
              <p:spPr>
                <a:xfrm>
                  <a:off x="8289160" y="3429000"/>
                  <a:ext cx="3229740" cy="270510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9634030" y="3607181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3">
                      <a:alpha val="40000"/>
                    </a:schemeClr>
                  </a:outerShdw>
                </a:effectLst>
              </p:spPr>
              <p:txBody>
                <a:bodyPr rtlCol="0" anchor="ctr"/>
                <a:lstStyle>
                  <a:defPPr>
                    <a:defRPr lang="zh-CN"/>
                  </a:defPPr>
                  <a:lvl1pPr>
                    <a:defRPr/>
                  </a:lvl1pPr>
                </a:lstStyle>
                <a:p>
                  <a:endParaRPr lang="zh-CN" altLang="en-US" dirty="0"/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8635266" y="4517929"/>
                  <a:ext cx="2537527" cy="1014283"/>
                  <a:chOff x="1034713" y="4336323"/>
                  <a:chExt cx="2537527" cy="1014283"/>
                </a:xfrm>
              </p:grpSpPr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34713" y="4336323"/>
                    <a:ext cx="25375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tx1"/>
                        </a:solidFill>
                        <a:effectLst/>
                      </a:rPr>
                      <a:t>Sustainable development</a:t>
                    </a:r>
                    <a:endParaRPr lang="zh-CN" altLang="en-US" sz="1600" b="1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034714" y="4916441"/>
                    <a:ext cx="2537526" cy="4341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zh-CN"/>
                    </a:defPPr>
                    <a:lvl1pPr algn="ctr">
                      <a:lnSpc>
                        <a:spcPct val="150000"/>
                      </a:lnSpc>
                      <a:defRPr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/>
                      <a:t>Meeting human needs while preserving natural resources.</a:t>
                    </a:r>
                    <a:endParaRPr kumimoji="1" lang="zh-CN" altLang="en-US" sz="1200" dirty="0"/>
                  </a:p>
                </p:txBody>
              </p:sp>
              <p:cxnSp>
                <p:nvCxnSpPr>
                  <p:cNvPr id="16" name="Straight Connector 15"/>
                  <p:cNvCxnSpPr/>
                  <p:nvPr/>
                </p:nvCxnSpPr>
                <p:spPr>
                  <a:xfrm>
                    <a:off x="1160477" y="4768960"/>
                    <a:ext cx="2286000" cy="0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Freeform: Shape 6"/>
            <p:cNvSpPr/>
            <p:nvPr/>
          </p:nvSpPr>
          <p:spPr>
            <a:xfrm>
              <a:off x="9776162" y="3753513"/>
              <a:ext cx="255736" cy="280324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4017 w 495300"/>
                <a:gd name="connsiteY2" fmla="*/ 484491 h 542925"/>
                <a:gd name="connsiteX3" fmla="*/ 346877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663 w 495300"/>
                <a:gd name="connsiteY8" fmla="*/ 524496 h 542925"/>
                <a:gd name="connsiteX9" fmla="*/ 173523 w 495300"/>
                <a:gd name="connsiteY9" fmla="*/ 484491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573 w 495300"/>
                <a:gd name="connsiteY12" fmla="*/ 489254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967 w 495300"/>
                <a:gd name="connsiteY15" fmla="*/ 489254 h 542925"/>
                <a:gd name="connsiteX16" fmla="*/ 248770 w 495300"/>
                <a:gd name="connsiteY16" fmla="*/ 495921 h 542925"/>
                <a:gd name="connsiteX17" fmla="*/ 192573 w 495300"/>
                <a:gd name="connsiteY17" fmla="*/ 489254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930" y="621"/>
                    <a:pt x="496420" y="111111"/>
                    <a:pt x="496420" y="248271"/>
                  </a:cubicBezTo>
                  <a:cubicBezTo>
                    <a:pt x="496420" y="358761"/>
                    <a:pt x="424030" y="452106"/>
                    <a:pt x="324017" y="484491"/>
                  </a:cubicBezTo>
                  <a:lnTo>
                    <a:pt x="346877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663" y="524496"/>
                  </a:lnTo>
                  <a:lnTo>
                    <a:pt x="173523" y="484491"/>
                  </a:lnTo>
                  <a:cubicBezTo>
                    <a:pt x="73510" y="453059"/>
                    <a:pt x="1120" y="358761"/>
                    <a:pt x="1120" y="248271"/>
                  </a:cubicBezTo>
                  <a:cubicBezTo>
                    <a:pt x="1120" y="111111"/>
                    <a:pt x="111610" y="621"/>
                    <a:pt x="248770" y="621"/>
                  </a:cubicBezTo>
                  <a:close/>
                  <a:moveTo>
                    <a:pt x="192573" y="489254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967" y="489254"/>
                  </a:lnTo>
                  <a:cubicBezTo>
                    <a:pt x="286870" y="493064"/>
                    <a:pt x="267820" y="495921"/>
                    <a:pt x="248770" y="495921"/>
                  </a:cubicBezTo>
                  <a:cubicBezTo>
                    <a:pt x="229720" y="495921"/>
                    <a:pt x="210670" y="493064"/>
                    <a:pt x="192573" y="489254"/>
                  </a:cubicBezTo>
                  <a:close/>
                  <a:moveTo>
                    <a:pt x="248770" y="143496"/>
                  </a:moveTo>
                  <a:cubicBezTo>
                    <a:pt x="190667" y="143496"/>
                    <a:pt x="143995" y="190169"/>
                    <a:pt x="143995" y="248271"/>
                  </a:cubicBezTo>
                  <a:cubicBezTo>
                    <a:pt x="143995" y="306374"/>
                    <a:pt x="190667" y="353046"/>
                    <a:pt x="248770" y="353046"/>
                  </a:cubicBezTo>
                  <a:cubicBezTo>
                    <a:pt x="306873" y="353046"/>
                    <a:pt x="353545" y="306374"/>
                    <a:pt x="353545" y="248271"/>
                  </a:cubicBezTo>
                  <a:cubicBezTo>
                    <a:pt x="353545" y="190169"/>
                    <a:pt x="306873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60213" y="114921"/>
                    <a:pt x="353545" y="121589"/>
                    <a:pt x="353545" y="129209"/>
                  </a:cubicBezTo>
                  <a:cubicBezTo>
                    <a:pt x="353545" y="136829"/>
                    <a:pt x="360213" y="143496"/>
                    <a:pt x="367833" y="143496"/>
                  </a:cubicBezTo>
                  <a:cubicBezTo>
                    <a:pt x="375452" y="143496"/>
                    <a:pt x="382120" y="136829"/>
                    <a:pt x="382120" y="129209"/>
                  </a:cubicBezTo>
                  <a:cubicBezTo>
                    <a:pt x="382120" y="121589"/>
                    <a:pt x="375452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>
          <a:xfrm>
            <a:off x="562610" y="0"/>
            <a:ext cx="10956290" cy="1028700"/>
          </a:xfrm>
        </p:spPr>
        <p:txBody>
          <a:bodyPr wrap="square">
            <a:normAutofit/>
          </a:bodyPr>
          <a:lstStyle/>
          <a:p>
            <a:pPr lvl="0"/>
            <a:r>
              <a:rPr lang="en-US" dirty="0"/>
              <a:t>Respect nature for harmonious coexistence</a:t>
            </a:r>
            <a:endParaRPr lang="en-US" dirty="0"/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03. </a:t>
            </a:r>
            <a:r>
              <a:rPr kumimoji="1" lang="zh-CN" altLang="en-US" sz="2665" dirty="0">
                <a:sym typeface="+mn-ea"/>
              </a:rPr>
              <a:t>Environmental-friendly drift bottles</a:t>
            </a:r>
            <a:endParaRPr kumimoji="1" lang="zh-CN" altLang="en-US" sz="2665" dirty="0">
              <a:sym typeface="+mn-ea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ym typeface="+mn-ea"/>
              </a:rPr>
              <a:t>Socializing and promoting environmental conservation concepts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16585" y="1431913"/>
            <a:ext cx="9445925" cy="5131395"/>
            <a:chOff x="1316585" y="1431913"/>
            <a:chExt cx="9445925" cy="5131395"/>
          </a:xfrm>
        </p:grpSpPr>
        <p:sp>
          <p:nvSpPr>
            <p:cNvPr id="13" name="椭圆 12"/>
            <p:cNvSpPr/>
            <p:nvPr/>
          </p:nvSpPr>
          <p:spPr>
            <a:xfrm>
              <a:off x="1631048" y="2404337"/>
              <a:ext cx="2328725" cy="2328725"/>
            </a:xfrm>
            <a:prstGeom prst="ellipse">
              <a:avLst/>
            </a:prstGeom>
            <a:blipFill rotWithShape="1">
              <a:blip r:embed="rId1"/>
              <a:srcRect/>
              <a:stretch>
                <a:fillRect l="-10000" r="-1000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16585" y="5144718"/>
              <a:ext cx="2980603" cy="1418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/>
                <a:t>By releasing drift bottle content tagged with labels such as environmental protection, wind power, and new energy, users can earn a certain amount of environmental fund rewards based on the weather in their location.</a:t>
              </a:r>
              <a:endParaRPr sz="12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45642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1700" dirty="0">
                  <a:solidFill>
                    <a:schemeClr val="tx1"/>
                  </a:solidFill>
                </a:rPr>
                <a:t>#T</a:t>
              </a:r>
              <a:r>
                <a:rPr lang="en-US" altLang="zh-CN" sz="1700" dirty="0">
                  <a:solidFill>
                    <a:schemeClr val="tx1"/>
                  </a:solidFill>
                </a:rPr>
                <a:t>ag</a:t>
              </a:r>
              <a:endParaRPr lang="en-US" altLang="zh-CN"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947959" y="4317622"/>
              <a:ext cx="304462" cy="30446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817888" y="2404337"/>
              <a:ext cx="2328725" cy="2328725"/>
            </a:xfrm>
            <a:prstGeom prst="ellipse">
              <a:avLst/>
            </a:prstGeom>
            <a:blipFill rotWithShape="1">
              <a:blip r:embed="rId2"/>
              <a:srcRect/>
              <a:stretch>
                <a:fillRect l="-18360" r="-1836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49246" y="5144718"/>
              <a:ext cx="2980603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By releasing drift bottles, there's a chance to draw world-class rare creature NFTs, including both rare and common NFTs.</a:t>
              </a:r>
              <a:endParaRPr lang="zh-CN" altLang="en-US" sz="12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78303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700" dirty="0">
                  <a:solidFill>
                    <a:schemeClr val="tx1"/>
                  </a:solidFill>
                </a:rPr>
                <a:t>Rare creature NFTs</a:t>
              </a:r>
              <a:endParaRPr lang="zh-CN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134799" y="4317622"/>
              <a:ext cx="304462" cy="304460"/>
            </a:xfrm>
            <a:prstGeom prst="ellipse">
              <a:avLst/>
            </a:prstGeom>
            <a:solidFill>
              <a:schemeClr val="accent5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8004728" y="2404337"/>
              <a:ext cx="2328725" cy="2328725"/>
            </a:xfrm>
            <a:prstGeom prst="ellipse">
              <a:avLst/>
            </a:prstGeom>
            <a:blipFill rotWithShape="1">
              <a:blip r:embed="rId3"/>
              <a:srcRect/>
              <a:stretch>
                <a:fillRect l="-25590" r="-2559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781907" y="5144718"/>
              <a:ext cx="2980603" cy="1196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/>
                <a:t>Public solicitation of environmental conservation ideas, offering substantial rewards in environmental funds and the opportunity for official public investment and promotion.</a:t>
              </a:r>
              <a:endParaRPr sz="12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210964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700" dirty="0">
                  <a:solidFill>
                    <a:schemeClr val="tx1"/>
                  </a:solidFill>
                </a:rPr>
                <a:t>Idea collection</a:t>
              </a:r>
              <a:endParaRPr lang="zh-CN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321639" y="4317622"/>
              <a:ext cx="304462" cy="30446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5433" y="1431913"/>
              <a:ext cx="606113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Drift bottle gameplay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dirty="0"/>
              <a:t>Concern for the fate of the Earth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16585" y="1431913"/>
            <a:ext cx="9445925" cy="4688800"/>
            <a:chOff x="1316585" y="1431913"/>
            <a:chExt cx="9445925" cy="4688800"/>
          </a:xfrm>
        </p:grpSpPr>
        <p:sp>
          <p:nvSpPr>
            <p:cNvPr id="13" name="椭圆 12"/>
            <p:cNvSpPr/>
            <p:nvPr/>
          </p:nvSpPr>
          <p:spPr>
            <a:xfrm>
              <a:off x="1631048" y="2404337"/>
              <a:ext cx="2328725" cy="2328725"/>
            </a:xfrm>
            <a:prstGeom prst="ellipse">
              <a:avLst/>
            </a:prstGeom>
            <a:blipFill rotWithShape="1">
              <a:blip r:embed="rId1"/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16585" y="5144718"/>
              <a:ext cx="2980603" cy="75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/>
                <a:t>If you release more than 4 drift bottles within a week, you can receive a fund reward.</a:t>
              </a:r>
              <a:endParaRPr sz="12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45642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sz="1700" dirty="0">
                  <a:solidFill>
                    <a:schemeClr val="tx1"/>
                  </a:solidFill>
                </a:rPr>
                <a:t>Weekly small goals</a:t>
              </a:r>
              <a:endParaRPr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947959" y="4317622"/>
              <a:ext cx="304462" cy="30446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817888" y="2404337"/>
              <a:ext cx="2328725" cy="2328725"/>
            </a:xfrm>
            <a:prstGeom prst="ellipse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49246" y="5144718"/>
              <a:ext cx="2980603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You can draw fund rewards based on the number of likes your posts receive.</a:t>
              </a:r>
              <a:endParaRPr lang="zh-CN" altLang="en-US" sz="12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78303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700" dirty="0">
                  <a:solidFill>
                    <a:schemeClr val="tx1"/>
                  </a:solidFill>
                </a:rPr>
                <a:t>Praise the battle </a:t>
              </a:r>
              <a:endParaRPr lang="zh-CN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134799" y="4317622"/>
              <a:ext cx="304462" cy="304460"/>
            </a:xfrm>
            <a:prstGeom prst="ellipse">
              <a:avLst/>
            </a:prstGeom>
            <a:solidFill>
              <a:schemeClr val="accent5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8004728" y="2404337"/>
              <a:ext cx="2328725" cy="2328725"/>
            </a:xfrm>
            <a:prstGeom prst="ellipse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781907" y="5144718"/>
              <a:ext cx="2980603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/>
                <a:t>Completing paid content publication and passing review within the task period can earn you a substantial amount of environmental fund rewards.</a:t>
              </a:r>
              <a:endParaRPr sz="12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210964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700" dirty="0">
                  <a:solidFill>
                    <a:schemeClr val="tx1"/>
                  </a:solidFill>
                </a:rPr>
                <a:t>Classroom incentive program</a:t>
              </a:r>
              <a:endParaRPr lang="zh-CN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321639" y="4317622"/>
              <a:ext cx="304462" cy="30446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5433" y="1431913"/>
              <a:ext cx="606113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noProof="0" dirty="0">
                  <a:sym typeface="+mn-ea"/>
                </a:rPr>
                <a:t>Drift bottle gameplay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dirty="0"/>
              <a:t>Environmental conservation small goals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93437" y="1402825"/>
            <a:ext cx="8773886" cy="4322873"/>
            <a:chOff x="1893437" y="1402825"/>
            <a:chExt cx="8773886" cy="4322873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893437" y="3185383"/>
              <a:ext cx="8773886" cy="2540315"/>
              <a:chOff x="1952210" y="3185383"/>
              <a:chExt cx="8773886" cy="25403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952210" y="3185383"/>
                <a:ext cx="3847641" cy="1071433"/>
                <a:chOff x="1561053" y="2192467"/>
                <a:chExt cx="3354933" cy="934231"/>
              </a:xfrm>
            </p:grpSpPr>
            <p:sp>
              <p:nvSpPr>
                <p:cNvPr id="73" name="圆角矩形 72"/>
                <p:cNvSpPr/>
                <p:nvPr/>
              </p:nvSpPr>
              <p:spPr>
                <a:xfrm>
                  <a:off x="1561053" y="2192467"/>
                  <a:ext cx="936000" cy="934231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1"/>
                  <a:srcRect/>
                  <a:stretch>
                    <a:fillRect l="-25050" r="-25050"/>
                  </a:stretch>
                </a:blipFill>
                <a:ln w="38100">
                  <a:noFill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>
                  <a:off x="2654008" y="2192467"/>
                  <a:ext cx="2261978" cy="934231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altLang="zh-CN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2654003" y="2323799"/>
                  <a:ext cx="1267176" cy="295201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 lnSpcReduction="10000"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1"/>
                      </a:solidFill>
                    </a:rPr>
                    <a:t>Environmental activities</a:t>
                  </a:r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2654028" y="2678603"/>
                  <a:ext cx="2141101" cy="295114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0" rIns="90000" bIns="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Organizing public environmental conservation activities.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6509696" y="3185383"/>
                <a:ext cx="3847466" cy="1071433"/>
                <a:chOff x="1561053" y="2192467"/>
                <a:chExt cx="3354780" cy="934231"/>
              </a:xfrm>
            </p:grpSpPr>
            <p:sp>
              <p:nvSpPr>
                <p:cNvPr id="93" name="圆角矩形 92"/>
                <p:cNvSpPr/>
                <p:nvPr/>
              </p:nvSpPr>
              <p:spPr>
                <a:xfrm>
                  <a:off x="1561053" y="2192467"/>
                  <a:ext cx="936000" cy="934231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2"/>
                  <a:srcRect/>
                  <a:stretch>
                    <a:fillRect l="-19000" r="-4000"/>
                  </a:stretch>
                </a:blipFill>
                <a:ln w="38100">
                  <a:noFill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4" name="圆角矩形 93"/>
                <p:cNvSpPr/>
                <p:nvPr/>
              </p:nvSpPr>
              <p:spPr>
                <a:xfrm>
                  <a:off x="2654028" y="2192467"/>
                  <a:ext cx="2261805" cy="934067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6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altLang="zh-CN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文本框 94"/>
                <p:cNvSpPr txBox="1"/>
                <p:nvPr/>
              </p:nvSpPr>
              <p:spPr>
                <a:xfrm>
                  <a:off x="2654004" y="2264002"/>
                  <a:ext cx="1267176" cy="295201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 lnSpcReduction="10000"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6"/>
                      </a:solidFill>
                    </a:rPr>
                    <a:t>AI</a:t>
                  </a:r>
                  <a:r>
                    <a:rPr lang="en-US" altLang="zh-CN" sz="1600" b="1" dirty="0">
                      <a:solidFill>
                        <a:schemeClr val="accent6"/>
                      </a:solidFill>
                    </a:rPr>
                    <a:t> + </a:t>
                  </a:r>
                  <a:r>
                    <a:rPr lang="zh-CN" altLang="en-US" sz="1600" b="1" dirty="0">
                      <a:solidFill>
                        <a:schemeClr val="accent6"/>
                      </a:solidFill>
                    </a:rPr>
                    <a:t>Promotion</a:t>
                  </a:r>
                  <a:endParaRPr lang="zh-CN" altLang="en-US" sz="1600" b="1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2654028" y="2619358"/>
                  <a:ext cx="2261805" cy="289024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0" rIns="90000" bIns="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Promote environmental conservation concepts drift bottles.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组合 96"/>
              <p:cNvGrpSpPr/>
              <p:nvPr/>
            </p:nvGrpSpPr>
            <p:grpSpPr>
              <a:xfrm>
                <a:off x="1952210" y="4654265"/>
                <a:ext cx="3847641" cy="1071433"/>
                <a:chOff x="1561053" y="2192467"/>
                <a:chExt cx="3354933" cy="934231"/>
              </a:xfrm>
            </p:grpSpPr>
            <p:sp>
              <p:nvSpPr>
                <p:cNvPr id="98" name="圆角矩形 97"/>
                <p:cNvSpPr/>
                <p:nvPr/>
              </p:nvSpPr>
              <p:spPr>
                <a:xfrm>
                  <a:off x="1561053" y="2192467"/>
                  <a:ext cx="936000" cy="934231"/>
                </a:xfrm>
                <a:prstGeom prst="roundRect">
                  <a:avLst>
                    <a:gd name="adj" fmla="val 15000"/>
                  </a:avLst>
                </a:prstGeom>
                <a:blipFill rotWithShape="0">
                  <a:blip r:embed="rId3"/>
                  <a:srcRect/>
                  <a:stretch>
                    <a:fillRect l="-25050" r="-25050"/>
                  </a:stretch>
                </a:blipFill>
                <a:ln w="38100">
                  <a:noFill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9" name="圆角矩形 98"/>
                <p:cNvSpPr/>
                <p:nvPr/>
              </p:nvSpPr>
              <p:spPr>
                <a:xfrm>
                  <a:off x="2654008" y="2192467"/>
                  <a:ext cx="2261978" cy="934231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3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altLang="zh-CN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文本框 99"/>
                <p:cNvSpPr txBox="1"/>
                <p:nvPr/>
              </p:nvSpPr>
              <p:spPr>
                <a:xfrm>
                  <a:off x="2654003" y="2326568"/>
                  <a:ext cx="1267176" cy="295201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 lnSpcReduction="10000"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3"/>
                      </a:solidFill>
                    </a:rPr>
                    <a:t>Policy Sweep-through</a:t>
                  </a:r>
                  <a:endParaRPr lang="zh-CN" altLang="en-US" sz="1600" b="1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2654028" y="2688569"/>
                  <a:ext cx="2152175" cy="272413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0" rIns="90000" bIns="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Users can scan the QR code to learn about environmental issues.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" name="组合 101"/>
              <p:cNvGrpSpPr/>
              <p:nvPr/>
            </p:nvGrpSpPr>
            <p:grpSpPr>
              <a:xfrm>
                <a:off x="6509696" y="4654265"/>
                <a:ext cx="4216400" cy="1071433"/>
                <a:chOff x="1561053" y="2192467"/>
                <a:chExt cx="3676471" cy="934231"/>
              </a:xfrm>
            </p:grpSpPr>
            <p:sp>
              <p:nvSpPr>
                <p:cNvPr id="103" name="圆角矩形 102"/>
                <p:cNvSpPr/>
                <p:nvPr/>
              </p:nvSpPr>
              <p:spPr>
                <a:xfrm>
                  <a:off x="1561053" y="2192467"/>
                  <a:ext cx="936000" cy="934231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4"/>
                  <a:srcRect/>
                  <a:stretch>
                    <a:fillRect l="1000" t="-60000" r="1000"/>
                  </a:stretch>
                </a:blipFill>
                <a:ln w="38100">
                  <a:noFill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4" name="圆角矩形 103"/>
                <p:cNvSpPr/>
                <p:nvPr/>
              </p:nvSpPr>
              <p:spPr>
                <a:xfrm>
                  <a:off x="2654008" y="2192467"/>
                  <a:ext cx="2261978" cy="934231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4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altLang="zh-CN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文本框 104"/>
                <p:cNvSpPr txBox="1"/>
                <p:nvPr/>
              </p:nvSpPr>
              <p:spPr>
                <a:xfrm>
                  <a:off x="2654004" y="2269538"/>
                  <a:ext cx="1267176" cy="295201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 lnSpcReduction="10000"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4"/>
                      </a:solidFill>
                    </a:rPr>
                    <a:t>Promise </a:t>
                  </a:r>
                  <a:endParaRPr lang="zh-CN" altLang="en-US" sz="1600" b="1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06" name="矩形 105"/>
                <p:cNvSpPr/>
                <p:nvPr/>
              </p:nvSpPr>
              <p:spPr>
                <a:xfrm>
                  <a:off x="2654028" y="2645382"/>
                  <a:ext cx="2583496" cy="447378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0" rIns="90000" bIns="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sz="1200" dirty="0">
                      <a:solidFill>
                        <a:schemeClr val="tx1"/>
                      </a:solidFill>
                    </a:rPr>
                    <a:t>Make a donation to the organization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.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08" name="矩形 107"/>
            <p:cNvSpPr/>
            <p:nvPr/>
          </p:nvSpPr>
          <p:spPr>
            <a:xfrm>
              <a:off x="2032984" y="1402825"/>
              <a:ext cx="8126033" cy="815667"/>
            </a:xfrm>
            <a:prstGeom prst="rect">
              <a:avLst/>
            </a:prstGeom>
          </p:spPr>
          <p:txBody>
            <a:bodyPr wrap="none" anchor="b" anchorCtr="0">
              <a:no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Promoting environmental protection from multiple perspectives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5941061" y="2358381"/>
              <a:ext cx="309880" cy="312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2" name="Title 111"/>
          <p:cNvSpPr>
            <a:spLocks noGrp="1"/>
          </p:cNvSpPr>
          <p:nvPr>
            <p:ph type="title"/>
          </p:nvPr>
        </p:nvSpPr>
        <p:spPr>
          <a:xfrm>
            <a:off x="165735" y="234315"/>
            <a:ext cx="9556115" cy="1028700"/>
          </a:xfrm>
        </p:spPr>
        <p:txBody>
          <a:bodyPr wrap="square">
            <a:noAutofit/>
          </a:bodyPr>
          <a:lstStyle/>
          <a:p>
            <a:pPr lvl="0"/>
            <a:r>
              <a:rPr lang="en-US" sz="3600" dirty="0"/>
              <a:t>Considering environmental conservation from multiple perspectives</a:t>
            </a:r>
            <a:endParaRPr lang="en-US" sz="36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04.</a:t>
            </a:r>
            <a:r>
              <a:rPr kumimoji="1" lang="zh-CN" altLang="en-US" dirty="0">
                <a:sym typeface="+mn-ea"/>
              </a:rPr>
              <a:t>Environmental fund</a:t>
            </a:r>
            <a:r>
              <a:rPr kumimoji="1" lang="en-US" altLang="zh-CN" dirty="0">
                <a:sym typeface="+mn-ea"/>
              </a:rPr>
              <a:t> 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  <p:custDataLst>
              <p:tags r:id="rId1"/>
            </p:custDataLst>
          </p:nvPr>
        </p:nvSpPr>
        <p:spPr/>
        <p:txBody>
          <a:bodyPr wrap="square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ym typeface="+mn-ea"/>
              </a:rPr>
              <a:t>The role of environmental funds in environmental conservation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60397" y="1145032"/>
            <a:ext cx="10847289" cy="4284816"/>
            <a:chOff x="660397" y="1145032"/>
            <a:chExt cx="10847289" cy="4284816"/>
          </a:xfrm>
        </p:grpSpPr>
        <p:grpSp>
          <p:nvGrpSpPr>
            <p:cNvPr id="15" name="Group 14"/>
            <p:cNvGrpSpPr/>
            <p:nvPr/>
          </p:nvGrpSpPr>
          <p:grpSpPr>
            <a:xfrm>
              <a:off x="660397" y="3871119"/>
              <a:ext cx="5028149" cy="1558729"/>
              <a:chOff x="660397" y="3871119"/>
              <a:chExt cx="5028149" cy="155872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660397" y="3871119"/>
                <a:ext cx="5028149" cy="1558729"/>
                <a:chOff x="6505891" y="1434516"/>
                <a:chExt cx="4041530" cy="1175333"/>
              </a:xfrm>
            </p:grpSpPr>
            <p:sp>
              <p:nvSpPr>
                <p:cNvPr id="18" name="Rectangle: Rounded Corners 17"/>
                <p:cNvSpPr/>
                <p:nvPr/>
              </p:nvSpPr>
              <p:spPr>
                <a:xfrm>
                  <a:off x="6505891" y="1434516"/>
                  <a:ext cx="4041530" cy="1175333"/>
                </a:xfrm>
                <a:prstGeom prst="roundRect">
                  <a:avLst>
                    <a:gd name="adj" fmla="val 7400"/>
                  </a:avLst>
                </a:prstGeom>
                <a:solidFill>
                  <a:srgbClr val="FFFFFF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2000" b="1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284324" y="1436236"/>
                  <a:ext cx="2802540" cy="301696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Redeemable</a:t>
                  </a:r>
                  <a:endParaRPr lang="zh-CN" altLang="en-US" sz="16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284252" y="1692116"/>
                  <a:ext cx="3262993" cy="903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sz="1200">
                      <a:solidFill>
                        <a:srgbClr val="000000"/>
                      </a:solidFill>
                      <a:highlight>
                        <a:srgbClr val="FFFFFF">
                          <a:alpha val="0"/>
                        </a:srgbClr>
                      </a:highlight>
                      <a:latin typeface="微软雅黑"/>
                      <a:sym typeface="+mn-ea"/>
                    </a:rPr>
                    <a:t>Exchange for various environmentally friendly products, such as renewable energy products, eco-friendly household items, as well as unique environmental certificates.</a:t>
                  </a:r>
                  <a:endParaRPr lang="en-US" sz="120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/>
                    <a:sym typeface="+mn-ea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993395" y="4080316"/>
                <a:ext cx="540000" cy="540000"/>
                <a:chOff x="2832175" y="5599496"/>
                <a:chExt cx="540000" cy="540000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2832175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effectLst>
                  <a:outerShdw blurRad="254000" dist="127000" algn="tl" rotWithShape="0">
                    <a:schemeClr val="accent1">
                      <a:alpha val="30000"/>
                    </a:schemeClr>
                  </a:outerShdw>
                </a:effectLst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4" name="Freeform: Shape 3"/>
                <p:cNvSpPr/>
                <p:nvPr/>
              </p:nvSpPr>
              <p:spPr>
                <a:xfrm>
                  <a:off x="2989061" y="5731793"/>
                  <a:ext cx="226228" cy="275406"/>
                </a:xfrm>
                <a:custGeom>
                  <a:avLst/>
                  <a:gdLst>
                    <a:gd name="connsiteX0" fmla="*/ 284197 w 438150"/>
                    <a:gd name="connsiteY0" fmla="*/ 621 h 533400"/>
                    <a:gd name="connsiteX1" fmla="*/ 286102 w 438150"/>
                    <a:gd name="connsiteY1" fmla="*/ 621 h 533400"/>
                    <a:gd name="connsiteX2" fmla="*/ 286102 w 438150"/>
                    <a:gd name="connsiteY2" fmla="*/ 124446 h 533400"/>
                    <a:gd name="connsiteX3" fmla="*/ 286102 w 438150"/>
                    <a:gd name="connsiteY3" fmla="*/ 126351 h 533400"/>
                    <a:gd name="connsiteX4" fmla="*/ 314677 w 438150"/>
                    <a:gd name="connsiteY4" fmla="*/ 153021 h 533400"/>
                    <a:gd name="connsiteX5" fmla="*/ 314677 w 438150"/>
                    <a:gd name="connsiteY5" fmla="*/ 153021 h 533400"/>
                    <a:gd name="connsiteX6" fmla="*/ 438502 w 438150"/>
                    <a:gd name="connsiteY6" fmla="*/ 153021 h 533400"/>
                    <a:gd name="connsiteX7" fmla="*/ 438502 w 438150"/>
                    <a:gd name="connsiteY7" fmla="*/ 154926 h 533400"/>
                    <a:gd name="connsiteX8" fmla="*/ 438502 w 438150"/>
                    <a:gd name="connsiteY8" fmla="*/ 505446 h 533400"/>
                    <a:gd name="connsiteX9" fmla="*/ 409927 w 438150"/>
                    <a:gd name="connsiteY9" fmla="*/ 534021 h 533400"/>
                    <a:gd name="connsiteX10" fmla="*/ 28927 w 438150"/>
                    <a:gd name="connsiteY10" fmla="*/ 534021 h 533400"/>
                    <a:gd name="connsiteX11" fmla="*/ 352 w 438150"/>
                    <a:gd name="connsiteY11" fmla="*/ 505446 h 533400"/>
                    <a:gd name="connsiteX12" fmla="*/ 352 w 438150"/>
                    <a:gd name="connsiteY12" fmla="*/ 29196 h 533400"/>
                    <a:gd name="connsiteX13" fmla="*/ 28927 w 438150"/>
                    <a:gd name="connsiteY13" fmla="*/ 621 h 533400"/>
                    <a:gd name="connsiteX14" fmla="*/ 284197 w 438150"/>
                    <a:gd name="connsiteY14" fmla="*/ 621 h 533400"/>
                    <a:gd name="connsiteX15" fmla="*/ 248002 w 438150"/>
                    <a:gd name="connsiteY15" fmla="*/ 200646 h 533400"/>
                    <a:gd name="connsiteX16" fmla="*/ 152752 w 438150"/>
                    <a:gd name="connsiteY16" fmla="*/ 200646 h 533400"/>
                    <a:gd name="connsiteX17" fmla="*/ 152752 w 438150"/>
                    <a:gd name="connsiteY17" fmla="*/ 410196 h 533400"/>
                    <a:gd name="connsiteX18" fmla="*/ 171802 w 438150"/>
                    <a:gd name="connsiteY18" fmla="*/ 410196 h 533400"/>
                    <a:gd name="connsiteX19" fmla="*/ 171802 w 438150"/>
                    <a:gd name="connsiteY19" fmla="*/ 314946 h 533400"/>
                    <a:gd name="connsiteX20" fmla="*/ 248002 w 438150"/>
                    <a:gd name="connsiteY20" fmla="*/ 314946 h 533400"/>
                    <a:gd name="connsiteX21" fmla="*/ 249907 w 438150"/>
                    <a:gd name="connsiteY21" fmla="*/ 314946 h 533400"/>
                    <a:gd name="connsiteX22" fmla="*/ 305152 w 438150"/>
                    <a:gd name="connsiteY22" fmla="*/ 257796 h 533400"/>
                    <a:gd name="connsiteX23" fmla="*/ 248002 w 438150"/>
                    <a:gd name="connsiteY23" fmla="*/ 200646 h 533400"/>
                    <a:gd name="connsiteX24" fmla="*/ 248002 w 438150"/>
                    <a:gd name="connsiteY24" fmla="*/ 200646 h 533400"/>
                    <a:gd name="connsiteX25" fmla="*/ 248002 w 438150"/>
                    <a:gd name="connsiteY25" fmla="*/ 219696 h 533400"/>
                    <a:gd name="connsiteX26" fmla="*/ 286102 w 438150"/>
                    <a:gd name="connsiteY26" fmla="*/ 257796 h 533400"/>
                    <a:gd name="connsiteX27" fmla="*/ 248002 w 438150"/>
                    <a:gd name="connsiteY27" fmla="*/ 295896 h 533400"/>
                    <a:gd name="connsiteX28" fmla="*/ 248002 w 438150"/>
                    <a:gd name="connsiteY28" fmla="*/ 295896 h 533400"/>
                    <a:gd name="connsiteX29" fmla="*/ 171802 w 438150"/>
                    <a:gd name="connsiteY29" fmla="*/ 295896 h 533400"/>
                    <a:gd name="connsiteX30" fmla="*/ 171802 w 438150"/>
                    <a:gd name="connsiteY30" fmla="*/ 219696 h 533400"/>
                    <a:gd name="connsiteX31" fmla="*/ 248002 w 438150"/>
                    <a:gd name="connsiteY31" fmla="*/ 219696 h 533400"/>
                    <a:gd name="connsiteX32" fmla="*/ 428977 w 438150"/>
                    <a:gd name="connsiteY32" fmla="*/ 133971 h 533400"/>
                    <a:gd name="connsiteX33" fmla="*/ 314677 w 438150"/>
                    <a:gd name="connsiteY33" fmla="*/ 133971 h 533400"/>
                    <a:gd name="connsiteX34" fmla="*/ 313724 w 438150"/>
                    <a:gd name="connsiteY34" fmla="*/ 133971 h 533400"/>
                    <a:gd name="connsiteX35" fmla="*/ 305152 w 438150"/>
                    <a:gd name="connsiteY35" fmla="*/ 124446 h 533400"/>
                    <a:gd name="connsiteX36" fmla="*/ 305152 w 438150"/>
                    <a:gd name="connsiteY36" fmla="*/ 124446 h 533400"/>
                    <a:gd name="connsiteX37" fmla="*/ 305152 w 438150"/>
                    <a:gd name="connsiteY37" fmla="*/ 10146 h 533400"/>
                    <a:gd name="connsiteX38" fmla="*/ 428977 w 438150"/>
                    <a:gd name="connsiteY38" fmla="*/ 133971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38150" h="533400">
                      <a:moveTo>
                        <a:pt x="284197" y="621"/>
                      </a:moveTo>
                      <a:cubicBezTo>
                        <a:pt x="285149" y="621"/>
                        <a:pt x="286102" y="621"/>
                        <a:pt x="286102" y="621"/>
                      </a:cubicBezTo>
                      <a:lnTo>
                        <a:pt x="286102" y="124446"/>
                      </a:lnTo>
                      <a:lnTo>
                        <a:pt x="286102" y="126351"/>
                      </a:lnTo>
                      <a:cubicBezTo>
                        <a:pt x="287055" y="141591"/>
                        <a:pt x="299437" y="153021"/>
                        <a:pt x="314677" y="153021"/>
                      </a:cubicBezTo>
                      <a:lnTo>
                        <a:pt x="314677" y="153021"/>
                      </a:lnTo>
                      <a:lnTo>
                        <a:pt x="438502" y="153021"/>
                      </a:lnTo>
                      <a:cubicBezTo>
                        <a:pt x="438502" y="153974"/>
                        <a:pt x="438502" y="154926"/>
                        <a:pt x="438502" y="154926"/>
                      </a:cubicBezTo>
                      <a:lnTo>
                        <a:pt x="438502" y="505446"/>
                      </a:lnTo>
                      <a:cubicBezTo>
                        <a:pt x="438502" y="521639"/>
                        <a:pt x="426120" y="534021"/>
                        <a:pt x="409927" y="534021"/>
                      </a:cubicBezTo>
                      <a:lnTo>
                        <a:pt x="28927" y="534021"/>
                      </a:lnTo>
                      <a:cubicBezTo>
                        <a:pt x="12734" y="534021"/>
                        <a:pt x="352" y="521639"/>
                        <a:pt x="352" y="505446"/>
                      </a:cubicBezTo>
                      <a:lnTo>
                        <a:pt x="352" y="29196"/>
                      </a:lnTo>
                      <a:cubicBezTo>
                        <a:pt x="352" y="13004"/>
                        <a:pt x="12734" y="621"/>
                        <a:pt x="28927" y="621"/>
                      </a:cubicBezTo>
                      <a:lnTo>
                        <a:pt x="284197" y="621"/>
                      </a:lnTo>
                      <a:close/>
                      <a:moveTo>
                        <a:pt x="248002" y="200646"/>
                      </a:moveTo>
                      <a:lnTo>
                        <a:pt x="152752" y="200646"/>
                      </a:lnTo>
                      <a:lnTo>
                        <a:pt x="152752" y="410196"/>
                      </a:lnTo>
                      <a:lnTo>
                        <a:pt x="171802" y="410196"/>
                      </a:lnTo>
                      <a:lnTo>
                        <a:pt x="171802" y="314946"/>
                      </a:lnTo>
                      <a:lnTo>
                        <a:pt x="248002" y="314946"/>
                      </a:lnTo>
                      <a:lnTo>
                        <a:pt x="249907" y="314946"/>
                      </a:lnTo>
                      <a:cubicBezTo>
                        <a:pt x="280387" y="313994"/>
                        <a:pt x="305152" y="288276"/>
                        <a:pt x="305152" y="257796"/>
                      </a:cubicBezTo>
                      <a:cubicBezTo>
                        <a:pt x="305152" y="226364"/>
                        <a:pt x="279434" y="200646"/>
                        <a:pt x="248002" y="200646"/>
                      </a:cubicBezTo>
                      <a:lnTo>
                        <a:pt x="248002" y="200646"/>
                      </a:lnTo>
                      <a:close/>
                      <a:moveTo>
                        <a:pt x="248002" y="219696"/>
                      </a:moveTo>
                      <a:cubicBezTo>
                        <a:pt x="268957" y="219696"/>
                        <a:pt x="286102" y="236841"/>
                        <a:pt x="286102" y="257796"/>
                      </a:cubicBezTo>
                      <a:cubicBezTo>
                        <a:pt x="286102" y="278751"/>
                        <a:pt x="268957" y="295896"/>
                        <a:pt x="248002" y="295896"/>
                      </a:cubicBezTo>
                      <a:lnTo>
                        <a:pt x="248002" y="295896"/>
                      </a:lnTo>
                      <a:lnTo>
                        <a:pt x="171802" y="295896"/>
                      </a:lnTo>
                      <a:lnTo>
                        <a:pt x="171802" y="219696"/>
                      </a:lnTo>
                      <a:lnTo>
                        <a:pt x="248002" y="219696"/>
                      </a:lnTo>
                      <a:close/>
                      <a:moveTo>
                        <a:pt x="428977" y="133971"/>
                      </a:moveTo>
                      <a:lnTo>
                        <a:pt x="314677" y="133971"/>
                      </a:lnTo>
                      <a:lnTo>
                        <a:pt x="313724" y="133971"/>
                      </a:lnTo>
                      <a:cubicBezTo>
                        <a:pt x="308962" y="133019"/>
                        <a:pt x="305152" y="129209"/>
                        <a:pt x="305152" y="124446"/>
                      </a:cubicBezTo>
                      <a:lnTo>
                        <a:pt x="305152" y="124446"/>
                      </a:lnTo>
                      <a:lnTo>
                        <a:pt x="305152" y="10146"/>
                      </a:lnTo>
                      <a:lnTo>
                        <a:pt x="428977" y="1339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6479537" y="3871119"/>
              <a:ext cx="5028149" cy="1558729"/>
              <a:chOff x="660397" y="3871119"/>
              <a:chExt cx="5028149" cy="1558729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60397" y="3871119"/>
                <a:ext cx="5028149" cy="1558729"/>
                <a:chOff x="6505891" y="1434516"/>
                <a:chExt cx="4041530" cy="1175333"/>
              </a:xfrm>
            </p:grpSpPr>
            <p:sp>
              <p:nvSpPr>
                <p:cNvPr id="49" name="Rectangle: Rounded Corners 48"/>
                <p:cNvSpPr/>
                <p:nvPr/>
              </p:nvSpPr>
              <p:spPr>
                <a:xfrm>
                  <a:off x="6505891" y="1434516"/>
                  <a:ext cx="4041530" cy="1175333"/>
                </a:xfrm>
                <a:prstGeom prst="roundRect">
                  <a:avLst>
                    <a:gd name="adj" fmla="val 7400"/>
                  </a:avLst>
                </a:prstGeom>
                <a:solidFill>
                  <a:srgbClr val="FFFFFF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316990" y="1446291"/>
                  <a:ext cx="2802540" cy="301696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Environmental identity</a:t>
                  </a:r>
                  <a:endParaRPr lang="zh-CN" altLang="en-US" sz="16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7316992" y="1748110"/>
                  <a:ext cx="2802540" cy="7359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sz="1200">
                      <a:solidFill>
                        <a:srgbClr val="000000"/>
                      </a:solidFill>
                      <a:highlight>
                        <a:srgbClr val="FFFFFF">
                          <a:alpha val="0"/>
                        </a:srgbClr>
                      </a:highlight>
                      <a:latin typeface="微软雅黑"/>
                      <a:sym typeface="+mn-ea"/>
                    </a:rPr>
                    <a:t>Encourage more people to actively participate in environmental conservation efforts, and collectively contribute to protecting the Earth's environment.</a:t>
                  </a:r>
                  <a:endParaRPr sz="120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/>
                    <a:sym typeface="+mn-ea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993395" y="4080316"/>
                <a:ext cx="540000" cy="540000"/>
                <a:chOff x="2832175" y="5599496"/>
                <a:chExt cx="540000" cy="540000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832175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effectLst>
                  <a:outerShdw blurRad="254000" dist="127000" algn="tl" rotWithShape="0">
                    <a:schemeClr val="accent4">
                      <a:alpha val="30000"/>
                    </a:schemeClr>
                  </a:outerShdw>
                </a:effectLst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48" name="Freeform: Shape 47"/>
                <p:cNvSpPr/>
                <p:nvPr/>
              </p:nvSpPr>
              <p:spPr>
                <a:xfrm>
                  <a:off x="2964472" y="5761335"/>
                  <a:ext cx="275406" cy="216320"/>
                </a:xfrm>
                <a:custGeom>
                  <a:avLst/>
                  <a:gdLst>
                    <a:gd name="T0" fmla="*/ 10000 w 10000"/>
                    <a:gd name="T1" fmla="*/ 891 h 7855"/>
                    <a:gd name="T2" fmla="*/ 9726 w 10000"/>
                    <a:gd name="T3" fmla="*/ 1733 h 7855"/>
                    <a:gd name="T4" fmla="*/ 9045 w 10000"/>
                    <a:gd name="T5" fmla="*/ 2420 h 7855"/>
                    <a:gd name="T6" fmla="*/ 6434 w 10000"/>
                    <a:gd name="T7" fmla="*/ 4233 h 7855"/>
                    <a:gd name="T8" fmla="*/ 6196 w 10000"/>
                    <a:gd name="T9" fmla="*/ 4403 h 7855"/>
                    <a:gd name="T10" fmla="*/ 5895 w 10000"/>
                    <a:gd name="T11" fmla="*/ 4616 h 7855"/>
                    <a:gd name="T12" fmla="*/ 5605 w 10000"/>
                    <a:gd name="T13" fmla="*/ 4798 h 7855"/>
                    <a:gd name="T14" fmla="*/ 5285 w 10000"/>
                    <a:gd name="T15" fmla="*/ 4948 h 7855"/>
                    <a:gd name="T16" fmla="*/ 5006 w 10000"/>
                    <a:gd name="T17" fmla="*/ 4998 h 7855"/>
                    <a:gd name="T18" fmla="*/ 4994 w 10000"/>
                    <a:gd name="T19" fmla="*/ 4998 h 7855"/>
                    <a:gd name="T20" fmla="*/ 4715 w 10000"/>
                    <a:gd name="T21" fmla="*/ 4948 h 7855"/>
                    <a:gd name="T22" fmla="*/ 4395 w 10000"/>
                    <a:gd name="T23" fmla="*/ 4798 h 7855"/>
                    <a:gd name="T24" fmla="*/ 4105 w 10000"/>
                    <a:gd name="T25" fmla="*/ 4616 h 7855"/>
                    <a:gd name="T26" fmla="*/ 3804 w 10000"/>
                    <a:gd name="T27" fmla="*/ 4403 h 7855"/>
                    <a:gd name="T28" fmla="*/ 3566 w 10000"/>
                    <a:gd name="T29" fmla="*/ 4233 h 7855"/>
                    <a:gd name="T30" fmla="*/ 2104 w 10000"/>
                    <a:gd name="T31" fmla="*/ 3215 h 7855"/>
                    <a:gd name="T32" fmla="*/ 960 w 10000"/>
                    <a:gd name="T33" fmla="*/ 2418 h 7855"/>
                    <a:gd name="T34" fmla="*/ 307 w 10000"/>
                    <a:gd name="T35" fmla="*/ 1775 h 7855"/>
                    <a:gd name="T36" fmla="*/ 0 w 10000"/>
                    <a:gd name="T37" fmla="*/ 1015 h 7855"/>
                    <a:gd name="T38" fmla="*/ 231 w 10000"/>
                    <a:gd name="T39" fmla="*/ 290 h 7855"/>
                    <a:gd name="T40" fmla="*/ 892 w 10000"/>
                    <a:gd name="T41" fmla="*/ 0 h 7855"/>
                    <a:gd name="T42" fmla="*/ 9108 w 10000"/>
                    <a:gd name="T43" fmla="*/ 0 h 7855"/>
                    <a:gd name="T44" fmla="*/ 9735 w 10000"/>
                    <a:gd name="T45" fmla="*/ 261 h 7855"/>
                    <a:gd name="T46" fmla="*/ 10000 w 10000"/>
                    <a:gd name="T47" fmla="*/ 891 h 7855"/>
                    <a:gd name="T48" fmla="*/ 10000 w 10000"/>
                    <a:gd name="T49" fmla="*/ 2532 h 7855"/>
                    <a:gd name="T50" fmla="*/ 10000 w 10000"/>
                    <a:gd name="T51" fmla="*/ 6963 h 7855"/>
                    <a:gd name="T52" fmla="*/ 9739 w 10000"/>
                    <a:gd name="T53" fmla="*/ 7593 h 7855"/>
                    <a:gd name="T54" fmla="*/ 9109 w 10000"/>
                    <a:gd name="T55" fmla="*/ 7855 h 7855"/>
                    <a:gd name="T56" fmla="*/ 894 w 10000"/>
                    <a:gd name="T57" fmla="*/ 7855 h 7855"/>
                    <a:gd name="T58" fmla="*/ 264 w 10000"/>
                    <a:gd name="T59" fmla="*/ 7593 h 7855"/>
                    <a:gd name="T60" fmla="*/ 1 w 10000"/>
                    <a:gd name="T61" fmla="*/ 6963 h 7855"/>
                    <a:gd name="T62" fmla="*/ 1 w 10000"/>
                    <a:gd name="T63" fmla="*/ 2532 h 7855"/>
                    <a:gd name="T64" fmla="*/ 565 w 10000"/>
                    <a:gd name="T65" fmla="*/ 3018 h 7855"/>
                    <a:gd name="T66" fmla="*/ 3339 w 10000"/>
                    <a:gd name="T67" fmla="*/ 4943 h 7855"/>
                    <a:gd name="T68" fmla="*/ 3855 w 10000"/>
                    <a:gd name="T69" fmla="*/ 5308 h 7855"/>
                    <a:gd name="T70" fmla="*/ 4383 w 10000"/>
                    <a:gd name="T71" fmla="*/ 5576 h 7855"/>
                    <a:gd name="T72" fmla="*/ 4996 w 10000"/>
                    <a:gd name="T73" fmla="*/ 5712 h 7855"/>
                    <a:gd name="T74" fmla="*/ 5009 w 10000"/>
                    <a:gd name="T75" fmla="*/ 5712 h 7855"/>
                    <a:gd name="T76" fmla="*/ 5623 w 10000"/>
                    <a:gd name="T77" fmla="*/ 5576 h 7855"/>
                    <a:gd name="T78" fmla="*/ 6150 w 10000"/>
                    <a:gd name="T79" fmla="*/ 5308 h 7855"/>
                    <a:gd name="T80" fmla="*/ 6666 w 10000"/>
                    <a:gd name="T81" fmla="*/ 4943 h 7855"/>
                    <a:gd name="T82" fmla="*/ 9445 w 10000"/>
                    <a:gd name="T83" fmla="*/ 3018 h 7855"/>
                    <a:gd name="T84" fmla="*/ 10000 w 10000"/>
                    <a:gd name="T85" fmla="*/ 2532 h 78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00" h="7855">
                      <a:moveTo>
                        <a:pt x="10000" y="891"/>
                      </a:moveTo>
                      <a:cubicBezTo>
                        <a:pt x="10000" y="1185"/>
                        <a:pt x="9909" y="1466"/>
                        <a:pt x="9726" y="1733"/>
                      </a:cubicBezTo>
                      <a:cubicBezTo>
                        <a:pt x="9544" y="2001"/>
                        <a:pt x="9316" y="2230"/>
                        <a:pt x="9045" y="2420"/>
                      </a:cubicBezTo>
                      <a:cubicBezTo>
                        <a:pt x="7646" y="3391"/>
                        <a:pt x="6776" y="3995"/>
                        <a:pt x="6434" y="4233"/>
                      </a:cubicBezTo>
                      <a:cubicBezTo>
                        <a:pt x="6396" y="4260"/>
                        <a:pt x="6318" y="4317"/>
                        <a:pt x="6196" y="4403"/>
                      </a:cubicBezTo>
                      <a:cubicBezTo>
                        <a:pt x="6075" y="4491"/>
                        <a:pt x="5975" y="4562"/>
                        <a:pt x="5895" y="4616"/>
                      </a:cubicBezTo>
                      <a:cubicBezTo>
                        <a:pt x="5815" y="4670"/>
                        <a:pt x="5718" y="4730"/>
                        <a:pt x="5605" y="4798"/>
                      </a:cubicBezTo>
                      <a:cubicBezTo>
                        <a:pt x="5491" y="4866"/>
                        <a:pt x="5384" y="4916"/>
                        <a:pt x="5285" y="4948"/>
                      </a:cubicBezTo>
                      <a:cubicBezTo>
                        <a:pt x="5184" y="4982"/>
                        <a:pt x="5091" y="4998"/>
                        <a:pt x="5006" y="4998"/>
                      </a:cubicBezTo>
                      <a:lnTo>
                        <a:pt x="4994" y="4998"/>
                      </a:lnTo>
                      <a:cubicBezTo>
                        <a:pt x="4908" y="4998"/>
                        <a:pt x="4815" y="4982"/>
                        <a:pt x="4715" y="4948"/>
                      </a:cubicBezTo>
                      <a:cubicBezTo>
                        <a:pt x="4614" y="4915"/>
                        <a:pt x="4508" y="4865"/>
                        <a:pt x="4395" y="4798"/>
                      </a:cubicBezTo>
                      <a:cubicBezTo>
                        <a:pt x="4281" y="4731"/>
                        <a:pt x="4185" y="4671"/>
                        <a:pt x="4105" y="4616"/>
                      </a:cubicBezTo>
                      <a:cubicBezTo>
                        <a:pt x="4025" y="4562"/>
                        <a:pt x="3924" y="4491"/>
                        <a:pt x="3804" y="4403"/>
                      </a:cubicBezTo>
                      <a:cubicBezTo>
                        <a:pt x="3683" y="4317"/>
                        <a:pt x="3604" y="4260"/>
                        <a:pt x="3566" y="4233"/>
                      </a:cubicBezTo>
                      <a:cubicBezTo>
                        <a:pt x="3229" y="3995"/>
                        <a:pt x="2740" y="3656"/>
                        <a:pt x="2104" y="3215"/>
                      </a:cubicBezTo>
                      <a:cubicBezTo>
                        <a:pt x="1467" y="2773"/>
                        <a:pt x="1086" y="2510"/>
                        <a:pt x="960" y="2418"/>
                      </a:cubicBezTo>
                      <a:cubicBezTo>
                        <a:pt x="729" y="2262"/>
                        <a:pt x="511" y="2047"/>
                        <a:pt x="307" y="1775"/>
                      </a:cubicBezTo>
                      <a:cubicBezTo>
                        <a:pt x="102" y="1503"/>
                        <a:pt x="0" y="1248"/>
                        <a:pt x="0" y="1015"/>
                      </a:cubicBezTo>
                      <a:cubicBezTo>
                        <a:pt x="0" y="725"/>
                        <a:pt x="77" y="483"/>
                        <a:pt x="231" y="290"/>
                      </a:cubicBezTo>
                      <a:cubicBezTo>
                        <a:pt x="385" y="96"/>
                        <a:pt x="606" y="0"/>
                        <a:pt x="892" y="0"/>
                      </a:cubicBezTo>
                      <a:lnTo>
                        <a:pt x="9108" y="0"/>
                      </a:lnTo>
                      <a:cubicBezTo>
                        <a:pt x="9349" y="0"/>
                        <a:pt x="9559" y="87"/>
                        <a:pt x="9735" y="261"/>
                      </a:cubicBezTo>
                      <a:cubicBezTo>
                        <a:pt x="9913" y="436"/>
                        <a:pt x="10000" y="646"/>
                        <a:pt x="10000" y="891"/>
                      </a:cubicBezTo>
                      <a:close/>
                      <a:moveTo>
                        <a:pt x="10000" y="2532"/>
                      </a:moveTo>
                      <a:lnTo>
                        <a:pt x="10000" y="6963"/>
                      </a:lnTo>
                      <a:cubicBezTo>
                        <a:pt x="10000" y="7208"/>
                        <a:pt x="9913" y="7418"/>
                        <a:pt x="9739" y="7593"/>
                      </a:cubicBezTo>
                      <a:cubicBezTo>
                        <a:pt x="9564" y="7768"/>
                        <a:pt x="9354" y="7855"/>
                        <a:pt x="9109" y="7855"/>
                      </a:cubicBezTo>
                      <a:lnTo>
                        <a:pt x="894" y="7855"/>
                      </a:lnTo>
                      <a:cubicBezTo>
                        <a:pt x="649" y="7855"/>
                        <a:pt x="439" y="7767"/>
                        <a:pt x="264" y="7593"/>
                      </a:cubicBezTo>
                      <a:cubicBezTo>
                        <a:pt x="88" y="7420"/>
                        <a:pt x="1" y="7208"/>
                        <a:pt x="1" y="6963"/>
                      </a:cubicBezTo>
                      <a:lnTo>
                        <a:pt x="1" y="2532"/>
                      </a:lnTo>
                      <a:cubicBezTo>
                        <a:pt x="165" y="2715"/>
                        <a:pt x="354" y="2876"/>
                        <a:pt x="565" y="3018"/>
                      </a:cubicBezTo>
                      <a:cubicBezTo>
                        <a:pt x="1911" y="3933"/>
                        <a:pt x="2836" y="4576"/>
                        <a:pt x="3339" y="4943"/>
                      </a:cubicBezTo>
                      <a:cubicBezTo>
                        <a:pt x="3551" y="5099"/>
                        <a:pt x="3723" y="5222"/>
                        <a:pt x="3855" y="5308"/>
                      </a:cubicBezTo>
                      <a:cubicBezTo>
                        <a:pt x="3986" y="5396"/>
                        <a:pt x="4163" y="5486"/>
                        <a:pt x="4383" y="5576"/>
                      </a:cubicBezTo>
                      <a:cubicBezTo>
                        <a:pt x="4603" y="5667"/>
                        <a:pt x="4806" y="5712"/>
                        <a:pt x="4996" y="5712"/>
                      </a:cubicBezTo>
                      <a:lnTo>
                        <a:pt x="5009" y="5712"/>
                      </a:lnTo>
                      <a:cubicBezTo>
                        <a:pt x="5199" y="5712"/>
                        <a:pt x="5403" y="5666"/>
                        <a:pt x="5623" y="5576"/>
                      </a:cubicBezTo>
                      <a:cubicBezTo>
                        <a:pt x="5843" y="5485"/>
                        <a:pt x="6018" y="5395"/>
                        <a:pt x="6150" y="5308"/>
                      </a:cubicBezTo>
                      <a:cubicBezTo>
                        <a:pt x="6281" y="5222"/>
                        <a:pt x="6454" y="5099"/>
                        <a:pt x="6666" y="4943"/>
                      </a:cubicBezTo>
                      <a:cubicBezTo>
                        <a:pt x="7299" y="4486"/>
                        <a:pt x="8225" y="3843"/>
                        <a:pt x="9445" y="3018"/>
                      </a:cubicBezTo>
                      <a:cubicBezTo>
                        <a:pt x="9654" y="2872"/>
                        <a:pt x="9840" y="2711"/>
                        <a:pt x="10000" y="25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>
              <a:off x="1152395" y="1145032"/>
              <a:ext cx="8225790" cy="1696254"/>
              <a:chOff x="1152395" y="1145032"/>
              <a:chExt cx="8225790" cy="1696254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841138" y="1145032"/>
                <a:ext cx="7026361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solidFill>
                      <a:schemeClr val="tx1"/>
                    </a:solidFill>
                  </a:rPr>
                  <a:t>The role of environmental funds.</a:t>
                </a:r>
                <a:endPara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841370" y="2061337"/>
                <a:ext cx="7536815" cy="779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sz="1400">
                    <a:sym typeface="+mn-ea"/>
                  </a:rPr>
                  <a:t>This innovative approach not only encourages people to actively participate in environmental protection activities, but also provides them with more opportunities and rewards.</a:t>
                </a:r>
                <a:endParaRPr sz="1400">
                  <a:sym typeface="+mn-ea"/>
                </a:endParaRPr>
              </a:p>
            </p:txBody>
          </p:sp>
          <p:sp>
            <p:nvSpPr>
              <p:cNvPr id="52" name="Freeform: Shape 51"/>
              <p:cNvSpPr/>
              <p:nvPr/>
            </p:nvSpPr>
            <p:spPr>
              <a:xfrm>
                <a:off x="1438145" y="1239176"/>
                <a:ext cx="190500" cy="377952"/>
              </a:xfrm>
              <a:custGeom>
                <a:avLst/>
                <a:gdLst>
                  <a:gd name="connsiteX0" fmla="*/ 190500 w 190500"/>
                  <a:gd name="connsiteY0" fmla="*/ 377952 h 377952"/>
                  <a:gd name="connsiteX1" fmla="*/ 190500 w 190500"/>
                  <a:gd name="connsiteY1" fmla="*/ 187452 h 377952"/>
                  <a:gd name="connsiteX2" fmla="*/ 81820 w 190500"/>
                  <a:gd name="connsiteY2" fmla="*/ 187452 h 377952"/>
                  <a:gd name="connsiteX3" fmla="*/ 190500 w 190500"/>
                  <a:gd name="connsiteY3" fmla="*/ 81725 h 377952"/>
                  <a:gd name="connsiteX4" fmla="*/ 190500 w 190500"/>
                  <a:gd name="connsiteY4" fmla="*/ 0 h 377952"/>
                  <a:gd name="connsiteX5" fmla="*/ 0 w 190500"/>
                  <a:gd name="connsiteY5" fmla="*/ 187452 h 377952"/>
                  <a:gd name="connsiteX6" fmla="*/ 0 w 190500"/>
                  <a:gd name="connsiteY6" fmla="*/ 187452 h 377952"/>
                  <a:gd name="connsiteX7" fmla="*/ 0 w 190500"/>
                  <a:gd name="connsiteY7" fmla="*/ 377952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190500" y="377952"/>
                    </a:moveTo>
                    <a:lnTo>
                      <a:pt x="190500" y="187452"/>
                    </a:lnTo>
                    <a:lnTo>
                      <a:pt x="81820" y="187452"/>
                    </a:lnTo>
                    <a:cubicBezTo>
                      <a:pt x="83469" y="128608"/>
                      <a:pt x="131633" y="81753"/>
                      <a:pt x="190500" y="81725"/>
                    </a:cubicBezTo>
                    <a:lnTo>
                      <a:pt x="190500" y="0"/>
                    </a:lnTo>
                    <a:cubicBezTo>
                      <a:pt x="86469" y="-13"/>
                      <a:pt x="1665" y="83434"/>
                      <a:pt x="0" y="187452"/>
                    </a:cubicBezTo>
                    <a:lnTo>
                      <a:pt x="0" y="187452"/>
                    </a:lnTo>
                    <a:lnTo>
                      <a:pt x="0" y="377952"/>
                    </a:lnTo>
                    <a:close/>
                  </a:path>
                </a:pathLst>
              </a:custGeom>
              <a:solidFill>
                <a:schemeClr val="accent1"/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53" name="Freeform: Shape 52"/>
              <p:cNvSpPr/>
              <p:nvPr/>
            </p:nvSpPr>
            <p:spPr>
              <a:xfrm>
                <a:off x="1152395" y="1239176"/>
                <a:ext cx="190500" cy="377952"/>
              </a:xfrm>
              <a:custGeom>
                <a:avLst/>
                <a:gdLst>
                  <a:gd name="connsiteX0" fmla="*/ 190500 w 190500"/>
                  <a:gd name="connsiteY0" fmla="*/ 377952 h 377952"/>
                  <a:gd name="connsiteX1" fmla="*/ 190500 w 190500"/>
                  <a:gd name="connsiteY1" fmla="*/ 187452 h 377952"/>
                  <a:gd name="connsiteX2" fmla="*/ 81820 w 190500"/>
                  <a:gd name="connsiteY2" fmla="*/ 187452 h 377952"/>
                  <a:gd name="connsiteX3" fmla="*/ 190500 w 190500"/>
                  <a:gd name="connsiteY3" fmla="*/ 81725 h 377952"/>
                  <a:gd name="connsiteX4" fmla="*/ 190500 w 190500"/>
                  <a:gd name="connsiteY4" fmla="*/ 0 h 377952"/>
                  <a:gd name="connsiteX5" fmla="*/ 0 w 190500"/>
                  <a:gd name="connsiteY5" fmla="*/ 187452 h 377952"/>
                  <a:gd name="connsiteX6" fmla="*/ 0 w 190500"/>
                  <a:gd name="connsiteY6" fmla="*/ 187452 h 377952"/>
                  <a:gd name="connsiteX7" fmla="*/ 0 w 190500"/>
                  <a:gd name="connsiteY7" fmla="*/ 377952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190500" y="377952"/>
                    </a:moveTo>
                    <a:lnTo>
                      <a:pt x="190500" y="187452"/>
                    </a:lnTo>
                    <a:lnTo>
                      <a:pt x="81820" y="187452"/>
                    </a:lnTo>
                    <a:cubicBezTo>
                      <a:pt x="83469" y="128608"/>
                      <a:pt x="131633" y="81753"/>
                      <a:pt x="190500" y="81725"/>
                    </a:cubicBezTo>
                    <a:lnTo>
                      <a:pt x="190500" y="0"/>
                    </a:lnTo>
                    <a:cubicBezTo>
                      <a:pt x="86469" y="-13"/>
                      <a:pt x="1665" y="83434"/>
                      <a:pt x="0" y="187452"/>
                    </a:cubicBezTo>
                    <a:lnTo>
                      <a:pt x="0" y="187452"/>
                    </a:lnTo>
                    <a:lnTo>
                      <a:pt x="0" y="377952"/>
                    </a:lnTo>
                    <a:close/>
                  </a:path>
                </a:pathLst>
              </a:custGeom>
              <a:solidFill>
                <a:schemeClr val="accent1"/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dirty="0"/>
              <a:t>What is environmental fund?</a:t>
            </a:r>
            <a:endParaRPr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Carbon trading market</a:t>
            </a:r>
            <a:endParaRPr lang="en-US" dirty="0"/>
          </a:p>
        </p:txBody>
      </p:sp>
      <p:pic>
        <p:nvPicPr>
          <p:cNvPr id="4" name="图片 3" descr="v2-bfd4a3984681b7f7fd83ae740198483c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2080260"/>
            <a:ext cx="4798695" cy="2992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99810" y="2199005"/>
            <a:ext cx="5419090" cy="2955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11488" y="1431913"/>
            <a:ext cx="7655925" cy="3606189"/>
            <a:chOff x="2611488" y="1431913"/>
            <a:chExt cx="7655925" cy="3606189"/>
          </a:xfrm>
        </p:grpSpPr>
        <p:sp>
          <p:nvSpPr>
            <p:cNvPr id="13" name="椭圆 12"/>
            <p:cNvSpPr/>
            <p:nvPr/>
          </p:nvSpPr>
          <p:spPr>
            <a:xfrm>
              <a:off x="2611488" y="2288767"/>
              <a:ext cx="2328725" cy="2328725"/>
            </a:xfrm>
            <a:prstGeom prst="ellipse">
              <a:avLst/>
            </a:prstGeom>
            <a:blipFill rotWithShape="1">
              <a:blip r:embed="rId1"/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26082" y="472334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700" dirty="0">
                  <a:solidFill>
                    <a:schemeClr val="tx1"/>
                  </a:solidFill>
                </a:rPr>
                <a:t>Environmental conservation certificate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439064" y="4318257"/>
              <a:ext cx="304462" cy="30446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938688" y="2295752"/>
              <a:ext cx="2328725" cy="2328725"/>
            </a:xfrm>
            <a:prstGeom prst="ellipse">
              <a:avLst/>
            </a:prstGeom>
            <a:blipFill rotWithShape="1">
              <a:blip r:embed="rId2">
                <a:alphaModFix amt="99000"/>
              </a:blip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144924" y="4730325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700" dirty="0">
                  <a:solidFill>
                    <a:schemeClr val="tx1"/>
                  </a:solidFill>
                </a:rPr>
                <a:t>Environmental talent cultivation</a:t>
              </a:r>
              <a:endParaRPr lang="zh-CN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321639" y="4317622"/>
              <a:ext cx="304462" cy="30446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5433" y="1431913"/>
              <a:ext cx="606113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  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Environmental conservation training camp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84197" y="1267199"/>
            <a:ext cx="10847070" cy="2161960"/>
            <a:chOff x="660397" y="3268084"/>
            <a:chExt cx="10847070" cy="2161960"/>
          </a:xfrm>
        </p:grpSpPr>
        <p:grpSp>
          <p:nvGrpSpPr>
            <p:cNvPr id="15" name="Group 14"/>
            <p:cNvGrpSpPr/>
            <p:nvPr/>
          </p:nvGrpSpPr>
          <p:grpSpPr>
            <a:xfrm>
              <a:off x="660397" y="3871119"/>
              <a:ext cx="5028149" cy="1558729"/>
              <a:chOff x="660397" y="3871119"/>
              <a:chExt cx="5028149" cy="155872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660397" y="3871119"/>
                <a:ext cx="5028149" cy="1558729"/>
                <a:chOff x="6505891" y="1434516"/>
                <a:chExt cx="4041530" cy="1175333"/>
              </a:xfrm>
            </p:grpSpPr>
            <p:sp>
              <p:nvSpPr>
                <p:cNvPr id="18" name="Rectangle: Rounded Corners 17"/>
                <p:cNvSpPr/>
                <p:nvPr/>
              </p:nvSpPr>
              <p:spPr>
                <a:xfrm>
                  <a:off x="6505891" y="1434516"/>
                  <a:ext cx="4041530" cy="1175333"/>
                </a:xfrm>
                <a:prstGeom prst="roundRect">
                  <a:avLst>
                    <a:gd name="adj" fmla="val 7400"/>
                  </a:avLst>
                </a:prstGeom>
                <a:solidFill>
                  <a:srgbClr val="FFFFFF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2000" b="1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269012" y="1513325"/>
                  <a:ext cx="2802540" cy="301696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sz="1600">
                      <a:sym typeface="+mn-ea"/>
                    </a:rPr>
                    <a:t>Expand the ecosystem</a:t>
                  </a:r>
                  <a:endParaRPr lang="zh-CN" sz="1600">
                    <a:sym typeface="+mn-ea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268940" y="1856827"/>
                  <a:ext cx="3120591" cy="695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sz="1200">
                      <a:highlight>
                        <a:srgbClr val="FFFFFF">
                          <a:alpha val="0"/>
                        </a:srgbClr>
                      </a:highlight>
                      <a:sym typeface="+mn-ea"/>
                    </a:rPr>
                    <a:t>EFFB will bring users of different types into the Aptos ecosystem, expanding and enriching the Aptos community.</a:t>
                  </a:r>
                  <a:endParaRPr sz="1200">
                    <a:highlight>
                      <a:srgbClr val="FFFFFF">
                        <a:alpha val="0"/>
                      </a:srgbClr>
                    </a:highlight>
                    <a:sym typeface="+mn-ea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993395" y="4080316"/>
                <a:ext cx="540000" cy="540000"/>
                <a:chOff x="2832175" y="5599496"/>
                <a:chExt cx="540000" cy="540000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2832175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effectLst>
                  <a:outerShdw blurRad="254000" dist="127000" algn="tl" rotWithShape="0">
                    <a:schemeClr val="accent1">
                      <a:alpha val="30000"/>
                    </a:schemeClr>
                  </a:outerShdw>
                </a:effectLst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4" name="Freeform: Shape 3"/>
                <p:cNvSpPr/>
                <p:nvPr/>
              </p:nvSpPr>
              <p:spPr>
                <a:xfrm>
                  <a:off x="2989061" y="5731793"/>
                  <a:ext cx="226228" cy="275406"/>
                </a:xfrm>
                <a:custGeom>
                  <a:avLst/>
                  <a:gdLst>
                    <a:gd name="connsiteX0" fmla="*/ 284197 w 438150"/>
                    <a:gd name="connsiteY0" fmla="*/ 621 h 533400"/>
                    <a:gd name="connsiteX1" fmla="*/ 286102 w 438150"/>
                    <a:gd name="connsiteY1" fmla="*/ 621 h 533400"/>
                    <a:gd name="connsiteX2" fmla="*/ 286102 w 438150"/>
                    <a:gd name="connsiteY2" fmla="*/ 124446 h 533400"/>
                    <a:gd name="connsiteX3" fmla="*/ 286102 w 438150"/>
                    <a:gd name="connsiteY3" fmla="*/ 126351 h 533400"/>
                    <a:gd name="connsiteX4" fmla="*/ 314677 w 438150"/>
                    <a:gd name="connsiteY4" fmla="*/ 153021 h 533400"/>
                    <a:gd name="connsiteX5" fmla="*/ 314677 w 438150"/>
                    <a:gd name="connsiteY5" fmla="*/ 153021 h 533400"/>
                    <a:gd name="connsiteX6" fmla="*/ 438502 w 438150"/>
                    <a:gd name="connsiteY6" fmla="*/ 153021 h 533400"/>
                    <a:gd name="connsiteX7" fmla="*/ 438502 w 438150"/>
                    <a:gd name="connsiteY7" fmla="*/ 154926 h 533400"/>
                    <a:gd name="connsiteX8" fmla="*/ 438502 w 438150"/>
                    <a:gd name="connsiteY8" fmla="*/ 505446 h 533400"/>
                    <a:gd name="connsiteX9" fmla="*/ 409927 w 438150"/>
                    <a:gd name="connsiteY9" fmla="*/ 534021 h 533400"/>
                    <a:gd name="connsiteX10" fmla="*/ 28927 w 438150"/>
                    <a:gd name="connsiteY10" fmla="*/ 534021 h 533400"/>
                    <a:gd name="connsiteX11" fmla="*/ 352 w 438150"/>
                    <a:gd name="connsiteY11" fmla="*/ 505446 h 533400"/>
                    <a:gd name="connsiteX12" fmla="*/ 352 w 438150"/>
                    <a:gd name="connsiteY12" fmla="*/ 29196 h 533400"/>
                    <a:gd name="connsiteX13" fmla="*/ 28927 w 438150"/>
                    <a:gd name="connsiteY13" fmla="*/ 621 h 533400"/>
                    <a:gd name="connsiteX14" fmla="*/ 284197 w 438150"/>
                    <a:gd name="connsiteY14" fmla="*/ 621 h 533400"/>
                    <a:gd name="connsiteX15" fmla="*/ 248002 w 438150"/>
                    <a:gd name="connsiteY15" fmla="*/ 200646 h 533400"/>
                    <a:gd name="connsiteX16" fmla="*/ 152752 w 438150"/>
                    <a:gd name="connsiteY16" fmla="*/ 200646 h 533400"/>
                    <a:gd name="connsiteX17" fmla="*/ 152752 w 438150"/>
                    <a:gd name="connsiteY17" fmla="*/ 410196 h 533400"/>
                    <a:gd name="connsiteX18" fmla="*/ 171802 w 438150"/>
                    <a:gd name="connsiteY18" fmla="*/ 410196 h 533400"/>
                    <a:gd name="connsiteX19" fmla="*/ 171802 w 438150"/>
                    <a:gd name="connsiteY19" fmla="*/ 314946 h 533400"/>
                    <a:gd name="connsiteX20" fmla="*/ 248002 w 438150"/>
                    <a:gd name="connsiteY20" fmla="*/ 314946 h 533400"/>
                    <a:gd name="connsiteX21" fmla="*/ 249907 w 438150"/>
                    <a:gd name="connsiteY21" fmla="*/ 314946 h 533400"/>
                    <a:gd name="connsiteX22" fmla="*/ 305152 w 438150"/>
                    <a:gd name="connsiteY22" fmla="*/ 257796 h 533400"/>
                    <a:gd name="connsiteX23" fmla="*/ 248002 w 438150"/>
                    <a:gd name="connsiteY23" fmla="*/ 200646 h 533400"/>
                    <a:gd name="connsiteX24" fmla="*/ 248002 w 438150"/>
                    <a:gd name="connsiteY24" fmla="*/ 200646 h 533400"/>
                    <a:gd name="connsiteX25" fmla="*/ 248002 w 438150"/>
                    <a:gd name="connsiteY25" fmla="*/ 219696 h 533400"/>
                    <a:gd name="connsiteX26" fmla="*/ 286102 w 438150"/>
                    <a:gd name="connsiteY26" fmla="*/ 257796 h 533400"/>
                    <a:gd name="connsiteX27" fmla="*/ 248002 w 438150"/>
                    <a:gd name="connsiteY27" fmla="*/ 295896 h 533400"/>
                    <a:gd name="connsiteX28" fmla="*/ 248002 w 438150"/>
                    <a:gd name="connsiteY28" fmla="*/ 295896 h 533400"/>
                    <a:gd name="connsiteX29" fmla="*/ 171802 w 438150"/>
                    <a:gd name="connsiteY29" fmla="*/ 295896 h 533400"/>
                    <a:gd name="connsiteX30" fmla="*/ 171802 w 438150"/>
                    <a:gd name="connsiteY30" fmla="*/ 219696 h 533400"/>
                    <a:gd name="connsiteX31" fmla="*/ 248002 w 438150"/>
                    <a:gd name="connsiteY31" fmla="*/ 219696 h 533400"/>
                    <a:gd name="connsiteX32" fmla="*/ 428977 w 438150"/>
                    <a:gd name="connsiteY32" fmla="*/ 133971 h 533400"/>
                    <a:gd name="connsiteX33" fmla="*/ 314677 w 438150"/>
                    <a:gd name="connsiteY33" fmla="*/ 133971 h 533400"/>
                    <a:gd name="connsiteX34" fmla="*/ 313724 w 438150"/>
                    <a:gd name="connsiteY34" fmla="*/ 133971 h 533400"/>
                    <a:gd name="connsiteX35" fmla="*/ 305152 w 438150"/>
                    <a:gd name="connsiteY35" fmla="*/ 124446 h 533400"/>
                    <a:gd name="connsiteX36" fmla="*/ 305152 w 438150"/>
                    <a:gd name="connsiteY36" fmla="*/ 124446 h 533400"/>
                    <a:gd name="connsiteX37" fmla="*/ 305152 w 438150"/>
                    <a:gd name="connsiteY37" fmla="*/ 10146 h 533400"/>
                    <a:gd name="connsiteX38" fmla="*/ 428977 w 438150"/>
                    <a:gd name="connsiteY38" fmla="*/ 133971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38150" h="533400">
                      <a:moveTo>
                        <a:pt x="284197" y="621"/>
                      </a:moveTo>
                      <a:cubicBezTo>
                        <a:pt x="285149" y="621"/>
                        <a:pt x="286102" y="621"/>
                        <a:pt x="286102" y="621"/>
                      </a:cubicBezTo>
                      <a:lnTo>
                        <a:pt x="286102" y="124446"/>
                      </a:lnTo>
                      <a:lnTo>
                        <a:pt x="286102" y="126351"/>
                      </a:lnTo>
                      <a:cubicBezTo>
                        <a:pt x="287055" y="141591"/>
                        <a:pt x="299437" y="153021"/>
                        <a:pt x="314677" y="153021"/>
                      </a:cubicBezTo>
                      <a:lnTo>
                        <a:pt x="314677" y="153021"/>
                      </a:lnTo>
                      <a:lnTo>
                        <a:pt x="438502" y="153021"/>
                      </a:lnTo>
                      <a:cubicBezTo>
                        <a:pt x="438502" y="153974"/>
                        <a:pt x="438502" y="154926"/>
                        <a:pt x="438502" y="154926"/>
                      </a:cubicBezTo>
                      <a:lnTo>
                        <a:pt x="438502" y="505446"/>
                      </a:lnTo>
                      <a:cubicBezTo>
                        <a:pt x="438502" y="521639"/>
                        <a:pt x="426120" y="534021"/>
                        <a:pt x="409927" y="534021"/>
                      </a:cubicBezTo>
                      <a:lnTo>
                        <a:pt x="28927" y="534021"/>
                      </a:lnTo>
                      <a:cubicBezTo>
                        <a:pt x="12734" y="534021"/>
                        <a:pt x="352" y="521639"/>
                        <a:pt x="352" y="505446"/>
                      </a:cubicBezTo>
                      <a:lnTo>
                        <a:pt x="352" y="29196"/>
                      </a:lnTo>
                      <a:cubicBezTo>
                        <a:pt x="352" y="13004"/>
                        <a:pt x="12734" y="621"/>
                        <a:pt x="28927" y="621"/>
                      </a:cubicBezTo>
                      <a:lnTo>
                        <a:pt x="284197" y="621"/>
                      </a:lnTo>
                      <a:close/>
                      <a:moveTo>
                        <a:pt x="248002" y="200646"/>
                      </a:moveTo>
                      <a:lnTo>
                        <a:pt x="152752" y="200646"/>
                      </a:lnTo>
                      <a:lnTo>
                        <a:pt x="152752" y="410196"/>
                      </a:lnTo>
                      <a:lnTo>
                        <a:pt x="171802" y="410196"/>
                      </a:lnTo>
                      <a:lnTo>
                        <a:pt x="171802" y="314946"/>
                      </a:lnTo>
                      <a:lnTo>
                        <a:pt x="248002" y="314946"/>
                      </a:lnTo>
                      <a:lnTo>
                        <a:pt x="249907" y="314946"/>
                      </a:lnTo>
                      <a:cubicBezTo>
                        <a:pt x="280387" y="313994"/>
                        <a:pt x="305152" y="288276"/>
                        <a:pt x="305152" y="257796"/>
                      </a:cubicBezTo>
                      <a:cubicBezTo>
                        <a:pt x="305152" y="226364"/>
                        <a:pt x="279434" y="200646"/>
                        <a:pt x="248002" y="200646"/>
                      </a:cubicBezTo>
                      <a:lnTo>
                        <a:pt x="248002" y="200646"/>
                      </a:lnTo>
                      <a:close/>
                      <a:moveTo>
                        <a:pt x="248002" y="219696"/>
                      </a:moveTo>
                      <a:cubicBezTo>
                        <a:pt x="268957" y="219696"/>
                        <a:pt x="286102" y="236841"/>
                        <a:pt x="286102" y="257796"/>
                      </a:cubicBezTo>
                      <a:cubicBezTo>
                        <a:pt x="286102" y="278751"/>
                        <a:pt x="268957" y="295896"/>
                        <a:pt x="248002" y="295896"/>
                      </a:cubicBezTo>
                      <a:lnTo>
                        <a:pt x="248002" y="295896"/>
                      </a:lnTo>
                      <a:lnTo>
                        <a:pt x="171802" y="295896"/>
                      </a:lnTo>
                      <a:lnTo>
                        <a:pt x="171802" y="219696"/>
                      </a:lnTo>
                      <a:lnTo>
                        <a:pt x="248002" y="219696"/>
                      </a:lnTo>
                      <a:close/>
                      <a:moveTo>
                        <a:pt x="428977" y="133971"/>
                      </a:moveTo>
                      <a:lnTo>
                        <a:pt x="314677" y="133971"/>
                      </a:lnTo>
                      <a:lnTo>
                        <a:pt x="313724" y="133971"/>
                      </a:lnTo>
                      <a:cubicBezTo>
                        <a:pt x="308962" y="133019"/>
                        <a:pt x="305152" y="129209"/>
                        <a:pt x="305152" y="124446"/>
                      </a:cubicBezTo>
                      <a:lnTo>
                        <a:pt x="305152" y="124446"/>
                      </a:lnTo>
                      <a:lnTo>
                        <a:pt x="305152" y="10146"/>
                      </a:lnTo>
                      <a:lnTo>
                        <a:pt x="428977" y="1339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6479537" y="3871119"/>
              <a:ext cx="5027930" cy="1558925"/>
              <a:chOff x="660397" y="3871119"/>
              <a:chExt cx="5027930" cy="155892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60397" y="3871119"/>
                <a:ext cx="5027930" cy="1558925"/>
                <a:chOff x="6505891" y="1434516"/>
                <a:chExt cx="4041354" cy="1175481"/>
              </a:xfrm>
            </p:grpSpPr>
            <p:sp>
              <p:nvSpPr>
                <p:cNvPr id="49" name="Rectangle: Rounded Corners 48"/>
                <p:cNvSpPr/>
                <p:nvPr/>
              </p:nvSpPr>
              <p:spPr>
                <a:xfrm>
                  <a:off x="6505891" y="1434516"/>
                  <a:ext cx="4040844" cy="1175481"/>
                </a:xfrm>
                <a:prstGeom prst="roundRect">
                  <a:avLst>
                    <a:gd name="adj" fmla="val 7400"/>
                  </a:avLst>
                </a:prstGeom>
                <a:solidFill>
                  <a:srgbClr val="FFFFFF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345572" y="1461134"/>
                  <a:ext cx="2802540" cy="301696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Gateway portal</a:t>
                  </a:r>
                  <a:endParaRPr lang="zh-CN" altLang="en-US" sz="16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7345500" y="1762980"/>
                  <a:ext cx="3201745" cy="7359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sz="1200">
                      <a:solidFill>
                        <a:srgbClr val="000000"/>
                      </a:solidFill>
                      <a:highlight>
                        <a:srgbClr val="FFFFFF">
                          <a:alpha val="0"/>
                        </a:srgbClr>
                      </a:highlight>
                      <a:latin typeface="微软雅黑"/>
                      <a:sym typeface="+mn-ea"/>
                    </a:rPr>
                    <a:t>Social and transparent methods will showcase the advantages of APTOS to new user groups, serving as a gateway portal for mainstream consumers to experience the benefits of Aptos firsthand.</a:t>
                  </a:r>
                  <a:endParaRPr sz="120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/>
                    <a:sym typeface="+mn-ea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993395" y="4080316"/>
                <a:ext cx="540000" cy="540000"/>
                <a:chOff x="2832175" y="5599496"/>
                <a:chExt cx="540000" cy="540000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832175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effectLst>
                  <a:outerShdw blurRad="254000" dist="127000" algn="tl" rotWithShape="0">
                    <a:schemeClr val="accent4">
                      <a:alpha val="30000"/>
                    </a:schemeClr>
                  </a:outerShdw>
                </a:effectLst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48" name="Freeform: Shape 47"/>
                <p:cNvSpPr/>
                <p:nvPr/>
              </p:nvSpPr>
              <p:spPr>
                <a:xfrm>
                  <a:off x="2964472" y="5761335"/>
                  <a:ext cx="275406" cy="216320"/>
                </a:xfrm>
                <a:custGeom>
                  <a:avLst/>
                  <a:gdLst>
                    <a:gd name="T0" fmla="*/ 10000 w 10000"/>
                    <a:gd name="T1" fmla="*/ 891 h 7855"/>
                    <a:gd name="T2" fmla="*/ 9726 w 10000"/>
                    <a:gd name="T3" fmla="*/ 1733 h 7855"/>
                    <a:gd name="T4" fmla="*/ 9045 w 10000"/>
                    <a:gd name="T5" fmla="*/ 2420 h 7855"/>
                    <a:gd name="T6" fmla="*/ 6434 w 10000"/>
                    <a:gd name="T7" fmla="*/ 4233 h 7855"/>
                    <a:gd name="T8" fmla="*/ 6196 w 10000"/>
                    <a:gd name="T9" fmla="*/ 4403 h 7855"/>
                    <a:gd name="T10" fmla="*/ 5895 w 10000"/>
                    <a:gd name="T11" fmla="*/ 4616 h 7855"/>
                    <a:gd name="T12" fmla="*/ 5605 w 10000"/>
                    <a:gd name="T13" fmla="*/ 4798 h 7855"/>
                    <a:gd name="T14" fmla="*/ 5285 w 10000"/>
                    <a:gd name="T15" fmla="*/ 4948 h 7855"/>
                    <a:gd name="T16" fmla="*/ 5006 w 10000"/>
                    <a:gd name="T17" fmla="*/ 4998 h 7855"/>
                    <a:gd name="T18" fmla="*/ 4994 w 10000"/>
                    <a:gd name="T19" fmla="*/ 4998 h 7855"/>
                    <a:gd name="T20" fmla="*/ 4715 w 10000"/>
                    <a:gd name="T21" fmla="*/ 4948 h 7855"/>
                    <a:gd name="T22" fmla="*/ 4395 w 10000"/>
                    <a:gd name="T23" fmla="*/ 4798 h 7855"/>
                    <a:gd name="T24" fmla="*/ 4105 w 10000"/>
                    <a:gd name="T25" fmla="*/ 4616 h 7855"/>
                    <a:gd name="T26" fmla="*/ 3804 w 10000"/>
                    <a:gd name="T27" fmla="*/ 4403 h 7855"/>
                    <a:gd name="T28" fmla="*/ 3566 w 10000"/>
                    <a:gd name="T29" fmla="*/ 4233 h 7855"/>
                    <a:gd name="T30" fmla="*/ 2104 w 10000"/>
                    <a:gd name="T31" fmla="*/ 3215 h 7855"/>
                    <a:gd name="T32" fmla="*/ 960 w 10000"/>
                    <a:gd name="T33" fmla="*/ 2418 h 7855"/>
                    <a:gd name="T34" fmla="*/ 307 w 10000"/>
                    <a:gd name="T35" fmla="*/ 1775 h 7855"/>
                    <a:gd name="T36" fmla="*/ 0 w 10000"/>
                    <a:gd name="T37" fmla="*/ 1015 h 7855"/>
                    <a:gd name="T38" fmla="*/ 231 w 10000"/>
                    <a:gd name="T39" fmla="*/ 290 h 7855"/>
                    <a:gd name="T40" fmla="*/ 892 w 10000"/>
                    <a:gd name="T41" fmla="*/ 0 h 7855"/>
                    <a:gd name="T42" fmla="*/ 9108 w 10000"/>
                    <a:gd name="T43" fmla="*/ 0 h 7855"/>
                    <a:gd name="T44" fmla="*/ 9735 w 10000"/>
                    <a:gd name="T45" fmla="*/ 261 h 7855"/>
                    <a:gd name="T46" fmla="*/ 10000 w 10000"/>
                    <a:gd name="T47" fmla="*/ 891 h 7855"/>
                    <a:gd name="T48" fmla="*/ 10000 w 10000"/>
                    <a:gd name="T49" fmla="*/ 2532 h 7855"/>
                    <a:gd name="T50" fmla="*/ 10000 w 10000"/>
                    <a:gd name="T51" fmla="*/ 6963 h 7855"/>
                    <a:gd name="T52" fmla="*/ 9739 w 10000"/>
                    <a:gd name="T53" fmla="*/ 7593 h 7855"/>
                    <a:gd name="T54" fmla="*/ 9109 w 10000"/>
                    <a:gd name="T55" fmla="*/ 7855 h 7855"/>
                    <a:gd name="T56" fmla="*/ 894 w 10000"/>
                    <a:gd name="T57" fmla="*/ 7855 h 7855"/>
                    <a:gd name="T58" fmla="*/ 264 w 10000"/>
                    <a:gd name="T59" fmla="*/ 7593 h 7855"/>
                    <a:gd name="T60" fmla="*/ 1 w 10000"/>
                    <a:gd name="T61" fmla="*/ 6963 h 7855"/>
                    <a:gd name="T62" fmla="*/ 1 w 10000"/>
                    <a:gd name="T63" fmla="*/ 2532 h 7855"/>
                    <a:gd name="T64" fmla="*/ 565 w 10000"/>
                    <a:gd name="T65" fmla="*/ 3018 h 7855"/>
                    <a:gd name="T66" fmla="*/ 3339 w 10000"/>
                    <a:gd name="T67" fmla="*/ 4943 h 7855"/>
                    <a:gd name="T68" fmla="*/ 3855 w 10000"/>
                    <a:gd name="T69" fmla="*/ 5308 h 7855"/>
                    <a:gd name="T70" fmla="*/ 4383 w 10000"/>
                    <a:gd name="T71" fmla="*/ 5576 h 7855"/>
                    <a:gd name="T72" fmla="*/ 4996 w 10000"/>
                    <a:gd name="T73" fmla="*/ 5712 h 7855"/>
                    <a:gd name="T74" fmla="*/ 5009 w 10000"/>
                    <a:gd name="T75" fmla="*/ 5712 h 7855"/>
                    <a:gd name="T76" fmla="*/ 5623 w 10000"/>
                    <a:gd name="T77" fmla="*/ 5576 h 7855"/>
                    <a:gd name="T78" fmla="*/ 6150 w 10000"/>
                    <a:gd name="T79" fmla="*/ 5308 h 7855"/>
                    <a:gd name="T80" fmla="*/ 6666 w 10000"/>
                    <a:gd name="T81" fmla="*/ 4943 h 7855"/>
                    <a:gd name="T82" fmla="*/ 9445 w 10000"/>
                    <a:gd name="T83" fmla="*/ 3018 h 7855"/>
                    <a:gd name="T84" fmla="*/ 10000 w 10000"/>
                    <a:gd name="T85" fmla="*/ 2532 h 78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00" h="7855">
                      <a:moveTo>
                        <a:pt x="10000" y="891"/>
                      </a:moveTo>
                      <a:cubicBezTo>
                        <a:pt x="10000" y="1185"/>
                        <a:pt x="9909" y="1466"/>
                        <a:pt x="9726" y="1733"/>
                      </a:cubicBezTo>
                      <a:cubicBezTo>
                        <a:pt x="9544" y="2001"/>
                        <a:pt x="9316" y="2230"/>
                        <a:pt x="9045" y="2420"/>
                      </a:cubicBezTo>
                      <a:cubicBezTo>
                        <a:pt x="7646" y="3391"/>
                        <a:pt x="6776" y="3995"/>
                        <a:pt x="6434" y="4233"/>
                      </a:cubicBezTo>
                      <a:cubicBezTo>
                        <a:pt x="6396" y="4260"/>
                        <a:pt x="6318" y="4317"/>
                        <a:pt x="6196" y="4403"/>
                      </a:cubicBezTo>
                      <a:cubicBezTo>
                        <a:pt x="6075" y="4491"/>
                        <a:pt x="5975" y="4562"/>
                        <a:pt x="5895" y="4616"/>
                      </a:cubicBezTo>
                      <a:cubicBezTo>
                        <a:pt x="5815" y="4670"/>
                        <a:pt x="5718" y="4730"/>
                        <a:pt x="5605" y="4798"/>
                      </a:cubicBezTo>
                      <a:cubicBezTo>
                        <a:pt x="5491" y="4866"/>
                        <a:pt x="5384" y="4916"/>
                        <a:pt x="5285" y="4948"/>
                      </a:cubicBezTo>
                      <a:cubicBezTo>
                        <a:pt x="5184" y="4982"/>
                        <a:pt x="5091" y="4998"/>
                        <a:pt x="5006" y="4998"/>
                      </a:cubicBezTo>
                      <a:lnTo>
                        <a:pt x="4994" y="4998"/>
                      </a:lnTo>
                      <a:cubicBezTo>
                        <a:pt x="4908" y="4998"/>
                        <a:pt x="4815" y="4982"/>
                        <a:pt x="4715" y="4948"/>
                      </a:cubicBezTo>
                      <a:cubicBezTo>
                        <a:pt x="4614" y="4915"/>
                        <a:pt x="4508" y="4865"/>
                        <a:pt x="4395" y="4798"/>
                      </a:cubicBezTo>
                      <a:cubicBezTo>
                        <a:pt x="4281" y="4731"/>
                        <a:pt x="4185" y="4671"/>
                        <a:pt x="4105" y="4616"/>
                      </a:cubicBezTo>
                      <a:cubicBezTo>
                        <a:pt x="4025" y="4562"/>
                        <a:pt x="3924" y="4491"/>
                        <a:pt x="3804" y="4403"/>
                      </a:cubicBezTo>
                      <a:cubicBezTo>
                        <a:pt x="3683" y="4317"/>
                        <a:pt x="3604" y="4260"/>
                        <a:pt x="3566" y="4233"/>
                      </a:cubicBezTo>
                      <a:cubicBezTo>
                        <a:pt x="3229" y="3995"/>
                        <a:pt x="2740" y="3656"/>
                        <a:pt x="2104" y="3215"/>
                      </a:cubicBezTo>
                      <a:cubicBezTo>
                        <a:pt x="1467" y="2773"/>
                        <a:pt x="1086" y="2510"/>
                        <a:pt x="960" y="2418"/>
                      </a:cubicBezTo>
                      <a:cubicBezTo>
                        <a:pt x="729" y="2262"/>
                        <a:pt x="511" y="2047"/>
                        <a:pt x="307" y="1775"/>
                      </a:cubicBezTo>
                      <a:cubicBezTo>
                        <a:pt x="102" y="1503"/>
                        <a:pt x="0" y="1248"/>
                        <a:pt x="0" y="1015"/>
                      </a:cubicBezTo>
                      <a:cubicBezTo>
                        <a:pt x="0" y="725"/>
                        <a:pt x="77" y="483"/>
                        <a:pt x="231" y="290"/>
                      </a:cubicBezTo>
                      <a:cubicBezTo>
                        <a:pt x="385" y="96"/>
                        <a:pt x="606" y="0"/>
                        <a:pt x="892" y="0"/>
                      </a:cubicBezTo>
                      <a:lnTo>
                        <a:pt x="9108" y="0"/>
                      </a:lnTo>
                      <a:cubicBezTo>
                        <a:pt x="9349" y="0"/>
                        <a:pt x="9559" y="87"/>
                        <a:pt x="9735" y="261"/>
                      </a:cubicBezTo>
                      <a:cubicBezTo>
                        <a:pt x="9913" y="436"/>
                        <a:pt x="10000" y="646"/>
                        <a:pt x="10000" y="891"/>
                      </a:cubicBezTo>
                      <a:close/>
                      <a:moveTo>
                        <a:pt x="10000" y="2532"/>
                      </a:moveTo>
                      <a:lnTo>
                        <a:pt x="10000" y="6963"/>
                      </a:lnTo>
                      <a:cubicBezTo>
                        <a:pt x="10000" y="7208"/>
                        <a:pt x="9913" y="7418"/>
                        <a:pt x="9739" y="7593"/>
                      </a:cubicBezTo>
                      <a:cubicBezTo>
                        <a:pt x="9564" y="7768"/>
                        <a:pt x="9354" y="7855"/>
                        <a:pt x="9109" y="7855"/>
                      </a:cubicBezTo>
                      <a:lnTo>
                        <a:pt x="894" y="7855"/>
                      </a:lnTo>
                      <a:cubicBezTo>
                        <a:pt x="649" y="7855"/>
                        <a:pt x="439" y="7767"/>
                        <a:pt x="264" y="7593"/>
                      </a:cubicBezTo>
                      <a:cubicBezTo>
                        <a:pt x="88" y="7420"/>
                        <a:pt x="1" y="7208"/>
                        <a:pt x="1" y="6963"/>
                      </a:cubicBezTo>
                      <a:lnTo>
                        <a:pt x="1" y="2532"/>
                      </a:lnTo>
                      <a:cubicBezTo>
                        <a:pt x="165" y="2715"/>
                        <a:pt x="354" y="2876"/>
                        <a:pt x="565" y="3018"/>
                      </a:cubicBezTo>
                      <a:cubicBezTo>
                        <a:pt x="1911" y="3933"/>
                        <a:pt x="2836" y="4576"/>
                        <a:pt x="3339" y="4943"/>
                      </a:cubicBezTo>
                      <a:cubicBezTo>
                        <a:pt x="3551" y="5099"/>
                        <a:pt x="3723" y="5222"/>
                        <a:pt x="3855" y="5308"/>
                      </a:cubicBezTo>
                      <a:cubicBezTo>
                        <a:pt x="3986" y="5396"/>
                        <a:pt x="4163" y="5486"/>
                        <a:pt x="4383" y="5576"/>
                      </a:cubicBezTo>
                      <a:cubicBezTo>
                        <a:pt x="4603" y="5667"/>
                        <a:pt x="4806" y="5712"/>
                        <a:pt x="4996" y="5712"/>
                      </a:cubicBezTo>
                      <a:lnTo>
                        <a:pt x="5009" y="5712"/>
                      </a:lnTo>
                      <a:cubicBezTo>
                        <a:pt x="5199" y="5712"/>
                        <a:pt x="5403" y="5666"/>
                        <a:pt x="5623" y="5576"/>
                      </a:cubicBezTo>
                      <a:cubicBezTo>
                        <a:pt x="5843" y="5485"/>
                        <a:pt x="6018" y="5395"/>
                        <a:pt x="6150" y="5308"/>
                      </a:cubicBezTo>
                      <a:cubicBezTo>
                        <a:pt x="6281" y="5222"/>
                        <a:pt x="6454" y="5099"/>
                        <a:pt x="6666" y="4943"/>
                      </a:cubicBezTo>
                      <a:cubicBezTo>
                        <a:pt x="7299" y="4486"/>
                        <a:pt x="8225" y="3843"/>
                        <a:pt x="9445" y="3018"/>
                      </a:cubicBezTo>
                      <a:cubicBezTo>
                        <a:pt x="9654" y="2872"/>
                        <a:pt x="9840" y="2711"/>
                        <a:pt x="10000" y="25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3315332" y="3268084"/>
              <a:ext cx="6165215" cy="3994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sz="1600">
                  <a:sym typeface="+mn-ea"/>
                </a:rPr>
                <a:t>Thank you, APTOS platform, for the joint development.</a:t>
              </a:r>
              <a:endParaRPr sz="1600">
                <a:sym typeface="+mn-ea"/>
              </a:endParaRPr>
            </a:p>
          </p:txBody>
        </p:sp>
      </p:grp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dirty="0">
                <a:sym typeface="+mn-ea"/>
              </a:rPr>
              <a:t>The value brought to the APTOS ecosystem</a:t>
            </a:r>
            <a:endParaRPr dirty="0">
              <a:sym typeface="+mn-ea"/>
            </a:endParaRPr>
          </a:p>
        </p:txBody>
      </p:sp>
      <p:sp>
        <p:nvSpPr>
          <p:cNvPr id="7" name="Rectangle: Rounded Corners 17"/>
          <p:cNvSpPr/>
          <p:nvPr>
            <p:custDataLst>
              <p:tags r:id="rId1"/>
            </p:custDataLst>
          </p:nvPr>
        </p:nvSpPr>
        <p:spPr>
          <a:xfrm>
            <a:off x="584197" y="4115594"/>
            <a:ext cx="5028149" cy="1558729"/>
          </a:xfrm>
          <a:prstGeom prst="roundRect">
            <a:avLst>
              <a:gd name="adj" fmla="val 7400"/>
            </a:avLst>
          </a:prstGeom>
          <a:solidFill>
            <a:srgbClr val="FFFFFF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/>
          </a:p>
        </p:txBody>
      </p:sp>
      <p:sp>
        <p:nvSpPr>
          <p:cNvPr id="8" name="TextBox 19"/>
          <p:cNvSpPr txBox="1"/>
          <p:nvPr>
            <p:custDataLst>
              <p:tags r:id="rId2"/>
            </p:custDataLst>
          </p:nvPr>
        </p:nvSpPr>
        <p:spPr>
          <a:xfrm>
            <a:off x="1632037" y="4187726"/>
            <a:ext cx="3486697" cy="400110"/>
          </a:xfrm>
          <a:prstGeom prst="rect">
            <a:avLst/>
          </a:prstGeom>
          <a:noFill/>
        </p:spPr>
        <p:txBody>
          <a:bodyPr wrap="none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zh-CN" sz="1600">
                <a:sym typeface="+mn-ea"/>
              </a:rPr>
              <a:t>Support for new features</a:t>
            </a:r>
            <a:endParaRPr lang="zh-CN" sz="1600">
              <a:sym typeface="+mn-ea"/>
            </a:endParaRPr>
          </a:p>
        </p:txBody>
      </p:sp>
      <p:sp>
        <p:nvSpPr>
          <p:cNvPr id="12" name="TextBox 20"/>
          <p:cNvSpPr txBox="1"/>
          <p:nvPr>
            <p:custDataLst>
              <p:tags r:id="rId3"/>
            </p:custDataLst>
          </p:nvPr>
        </p:nvSpPr>
        <p:spPr>
          <a:xfrm>
            <a:off x="1631950" y="4670425"/>
            <a:ext cx="39795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highlight>
                  <a:srgbClr val="FFFFFF">
                    <a:alpha val="0"/>
                  </a:srgbClr>
                </a:highlight>
                <a:sym typeface="+mn-ea"/>
              </a:rPr>
              <a:t>EFFB will focus on introducing new features, showcasing the versatility of Aptos, and demonstrating its ability to support next-generation applications.</a:t>
            </a:r>
            <a:endParaRPr sz="1200">
              <a:highlight>
                <a:srgbClr val="FFFFFF">
                  <a:alpha val="0"/>
                </a:srgbClr>
              </a:highlight>
              <a:sym typeface="+mn-ea"/>
            </a:endParaRPr>
          </a:p>
        </p:txBody>
      </p:sp>
      <p:sp>
        <p:nvSpPr>
          <p:cNvPr id="13" name="TextBox 2"/>
          <p:cNvSpPr txBox="1"/>
          <p:nvPr>
            <p:custDataLst>
              <p:tags r:id="rId4"/>
            </p:custDataLst>
          </p:nvPr>
        </p:nvSpPr>
        <p:spPr>
          <a:xfrm>
            <a:off x="993395" y="4324791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>
            <a:outerShdw blurRad="254000" dist="127000" algn="tl" rotWithShape="0">
              <a:schemeClr val="accent1">
                <a:alpha val="30000"/>
              </a:schemeClr>
            </a:outerShdw>
          </a:effectLst>
        </p:spPr>
        <p:txBody>
          <a:bodyPr wrap="none" lIns="108000" tIns="108000" rIns="108000" bIns="108000" rtlCol="0" anchor="ctr" anchorCtr="0">
            <a:noAutofit/>
          </a:bodyPr>
          <a:lstStyle/>
          <a:p>
            <a:pPr algn="ctr"/>
            <a:endParaRPr kumimoji="1" lang="zh-CN" altLang="en-US" sz="2000" b="1" dirty="0">
              <a:noFill/>
            </a:endParaRPr>
          </a:p>
        </p:txBody>
      </p:sp>
      <p:sp>
        <p:nvSpPr>
          <p:cNvPr id="14" name="Freeform: Shape 3"/>
          <p:cNvSpPr/>
          <p:nvPr>
            <p:custDataLst>
              <p:tags r:id="rId5"/>
            </p:custDataLst>
          </p:nvPr>
        </p:nvSpPr>
        <p:spPr>
          <a:xfrm>
            <a:off x="1150281" y="4457088"/>
            <a:ext cx="226228" cy="275406"/>
          </a:xfrm>
          <a:custGeom>
            <a:avLst/>
            <a:gdLst>
              <a:gd name="connsiteX0" fmla="*/ 284197 w 438150"/>
              <a:gd name="connsiteY0" fmla="*/ 621 h 533400"/>
              <a:gd name="connsiteX1" fmla="*/ 286102 w 438150"/>
              <a:gd name="connsiteY1" fmla="*/ 621 h 533400"/>
              <a:gd name="connsiteX2" fmla="*/ 286102 w 438150"/>
              <a:gd name="connsiteY2" fmla="*/ 124446 h 533400"/>
              <a:gd name="connsiteX3" fmla="*/ 286102 w 438150"/>
              <a:gd name="connsiteY3" fmla="*/ 126351 h 533400"/>
              <a:gd name="connsiteX4" fmla="*/ 314677 w 438150"/>
              <a:gd name="connsiteY4" fmla="*/ 153021 h 533400"/>
              <a:gd name="connsiteX5" fmla="*/ 314677 w 438150"/>
              <a:gd name="connsiteY5" fmla="*/ 153021 h 533400"/>
              <a:gd name="connsiteX6" fmla="*/ 438502 w 438150"/>
              <a:gd name="connsiteY6" fmla="*/ 153021 h 533400"/>
              <a:gd name="connsiteX7" fmla="*/ 438502 w 438150"/>
              <a:gd name="connsiteY7" fmla="*/ 154926 h 533400"/>
              <a:gd name="connsiteX8" fmla="*/ 438502 w 438150"/>
              <a:gd name="connsiteY8" fmla="*/ 505446 h 533400"/>
              <a:gd name="connsiteX9" fmla="*/ 409927 w 438150"/>
              <a:gd name="connsiteY9" fmla="*/ 534021 h 533400"/>
              <a:gd name="connsiteX10" fmla="*/ 28927 w 438150"/>
              <a:gd name="connsiteY10" fmla="*/ 534021 h 533400"/>
              <a:gd name="connsiteX11" fmla="*/ 352 w 438150"/>
              <a:gd name="connsiteY11" fmla="*/ 505446 h 533400"/>
              <a:gd name="connsiteX12" fmla="*/ 352 w 438150"/>
              <a:gd name="connsiteY12" fmla="*/ 29196 h 533400"/>
              <a:gd name="connsiteX13" fmla="*/ 28927 w 438150"/>
              <a:gd name="connsiteY13" fmla="*/ 621 h 533400"/>
              <a:gd name="connsiteX14" fmla="*/ 284197 w 438150"/>
              <a:gd name="connsiteY14" fmla="*/ 621 h 533400"/>
              <a:gd name="connsiteX15" fmla="*/ 248002 w 438150"/>
              <a:gd name="connsiteY15" fmla="*/ 200646 h 533400"/>
              <a:gd name="connsiteX16" fmla="*/ 152752 w 438150"/>
              <a:gd name="connsiteY16" fmla="*/ 200646 h 533400"/>
              <a:gd name="connsiteX17" fmla="*/ 152752 w 438150"/>
              <a:gd name="connsiteY17" fmla="*/ 410196 h 533400"/>
              <a:gd name="connsiteX18" fmla="*/ 171802 w 438150"/>
              <a:gd name="connsiteY18" fmla="*/ 410196 h 533400"/>
              <a:gd name="connsiteX19" fmla="*/ 171802 w 438150"/>
              <a:gd name="connsiteY19" fmla="*/ 314946 h 533400"/>
              <a:gd name="connsiteX20" fmla="*/ 248002 w 438150"/>
              <a:gd name="connsiteY20" fmla="*/ 314946 h 533400"/>
              <a:gd name="connsiteX21" fmla="*/ 249907 w 438150"/>
              <a:gd name="connsiteY21" fmla="*/ 314946 h 533400"/>
              <a:gd name="connsiteX22" fmla="*/ 305152 w 438150"/>
              <a:gd name="connsiteY22" fmla="*/ 257796 h 533400"/>
              <a:gd name="connsiteX23" fmla="*/ 248002 w 438150"/>
              <a:gd name="connsiteY23" fmla="*/ 200646 h 533400"/>
              <a:gd name="connsiteX24" fmla="*/ 248002 w 438150"/>
              <a:gd name="connsiteY24" fmla="*/ 200646 h 533400"/>
              <a:gd name="connsiteX25" fmla="*/ 248002 w 438150"/>
              <a:gd name="connsiteY25" fmla="*/ 219696 h 533400"/>
              <a:gd name="connsiteX26" fmla="*/ 286102 w 438150"/>
              <a:gd name="connsiteY26" fmla="*/ 257796 h 533400"/>
              <a:gd name="connsiteX27" fmla="*/ 248002 w 438150"/>
              <a:gd name="connsiteY27" fmla="*/ 295896 h 533400"/>
              <a:gd name="connsiteX28" fmla="*/ 248002 w 438150"/>
              <a:gd name="connsiteY28" fmla="*/ 295896 h 533400"/>
              <a:gd name="connsiteX29" fmla="*/ 171802 w 438150"/>
              <a:gd name="connsiteY29" fmla="*/ 295896 h 533400"/>
              <a:gd name="connsiteX30" fmla="*/ 171802 w 438150"/>
              <a:gd name="connsiteY30" fmla="*/ 219696 h 533400"/>
              <a:gd name="connsiteX31" fmla="*/ 248002 w 438150"/>
              <a:gd name="connsiteY31" fmla="*/ 219696 h 533400"/>
              <a:gd name="connsiteX32" fmla="*/ 428977 w 438150"/>
              <a:gd name="connsiteY32" fmla="*/ 133971 h 533400"/>
              <a:gd name="connsiteX33" fmla="*/ 314677 w 438150"/>
              <a:gd name="connsiteY33" fmla="*/ 133971 h 533400"/>
              <a:gd name="connsiteX34" fmla="*/ 313724 w 438150"/>
              <a:gd name="connsiteY34" fmla="*/ 133971 h 533400"/>
              <a:gd name="connsiteX35" fmla="*/ 305152 w 438150"/>
              <a:gd name="connsiteY35" fmla="*/ 124446 h 533400"/>
              <a:gd name="connsiteX36" fmla="*/ 305152 w 438150"/>
              <a:gd name="connsiteY36" fmla="*/ 124446 h 533400"/>
              <a:gd name="connsiteX37" fmla="*/ 305152 w 438150"/>
              <a:gd name="connsiteY37" fmla="*/ 10146 h 533400"/>
              <a:gd name="connsiteX38" fmla="*/ 428977 w 438150"/>
              <a:gd name="connsiteY38" fmla="*/ 1339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38150" h="533400">
                <a:moveTo>
                  <a:pt x="284197" y="621"/>
                </a:moveTo>
                <a:cubicBezTo>
                  <a:pt x="285149" y="621"/>
                  <a:pt x="286102" y="621"/>
                  <a:pt x="286102" y="621"/>
                </a:cubicBezTo>
                <a:lnTo>
                  <a:pt x="286102" y="124446"/>
                </a:lnTo>
                <a:lnTo>
                  <a:pt x="286102" y="126351"/>
                </a:lnTo>
                <a:cubicBezTo>
                  <a:pt x="287055" y="141591"/>
                  <a:pt x="299437" y="153021"/>
                  <a:pt x="314677" y="153021"/>
                </a:cubicBezTo>
                <a:lnTo>
                  <a:pt x="314677" y="153021"/>
                </a:lnTo>
                <a:lnTo>
                  <a:pt x="438502" y="153021"/>
                </a:lnTo>
                <a:cubicBezTo>
                  <a:pt x="438502" y="153974"/>
                  <a:pt x="438502" y="154926"/>
                  <a:pt x="438502" y="154926"/>
                </a:cubicBezTo>
                <a:lnTo>
                  <a:pt x="438502" y="505446"/>
                </a:lnTo>
                <a:cubicBezTo>
                  <a:pt x="438502" y="521639"/>
                  <a:pt x="426120" y="534021"/>
                  <a:pt x="409927" y="534021"/>
                </a:cubicBezTo>
                <a:lnTo>
                  <a:pt x="28927" y="534021"/>
                </a:lnTo>
                <a:cubicBezTo>
                  <a:pt x="12734" y="534021"/>
                  <a:pt x="352" y="521639"/>
                  <a:pt x="352" y="505446"/>
                </a:cubicBezTo>
                <a:lnTo>
                  <a:pt x="352" y="29196"/>
                </a:lnTo>
                <a:cubicBezTo>
                  <a:pt x="352" y="13004"/>
                  <a:pt x="12734" y="621"/>
                  <a:pt x="28927" y="621"/>
                </a:cubicBezTo>
                <a:lnTo>
                  <a:pt x="284197" y="621"/>
                </a:lnTo>
                <a:close/>
                <a:moveTo>
                  <a:pt x="248002" y="200646"/>
                </a:moveTo>
                <a:lnTo>
                  <a:pt x="152752" y="200646"/>
                </a:lnTo>
                <a:lnTo>
                  <a:pt x="152752" y="410196"/>
                </a:lnTo>
                <a:lnTo>
                  <a:pt x="171802" y="410196"/>
                </a:lnTo>
                <a:lnTo>
                  <a:pt x="171802" y="314946"/>
                </a:lnTo>
                <a:lnTo>
                  <a:pt x="248002" y="314946"/>
                </a:lnTo>
                <a:lnTo>
                  <a:pt x="249907" y="314946"/>
                </a:lnTo>
                <a:cubicBezTo>
                  <a:pt x="280387" y="313994"/>
                  <a:pt x="305152" y="288276"/>
                  <a:pt x="305152" y="257796"/>
                </a:cubicBezTo>
                <a:cubicBezTo>
                  <a:pt x="305152" y="226364"/>
                  <a:pt x="279434" y="200646"/>
                  <a:pt x="248002" y="200646"/>
                </a:cubicBezTo>
                <a:lnTo>
                  <a:pt x="248002" y="200646"/>
                </a:lnTo>
                <a:close/>
                <a:moveTo>
                  <a:pt x="248002" y="219696"/>
                </a:moveTo>
                <a:cubicBezTo>
                  <a:pt x="268957" y="219696"/>
                  <a:pt x="286102" y="236841"/>
                  <a:pt x="286102" y="257796"/>
                </a:cubicBezTo>
                <a:cubicBezTo>
                  <a:pt x="286102" y="278751"/>
                  <a:pt x="268957" y="295896"/>
                  <a:pt x="248002" y="295896"/>
                </a:cubicBezTo>
                <a:lnTo>
                  <a:pt x="248002" y="295896"/>
                </a:lnTo>
                <a:lnTo>
                  <a:pt x="171802" y="295896"/>
                </a:lnTo>
                <a:lnTo>
                  <a:pt x="171802" y="219696"/>
                </a:lnTo>
                <a:lnTo>
                  <a:pt x="248002" y="219696"/>
                </a:lnTo>
                <a:close/>
                <a:moveTo>
                  <a:pt x="428977" y="133971"/>
                </a:moveTo>
                <a:lnTo>
                  <a:pt x="314677" y="133971"/>
                </a:lnTo>
                <a:lnTo>
                  <a:pt x="313724" y="133971"/>
                </a:lnTo>
                <a:cubicBezTo>
                  <a:pt x="308962" y="133019"/>
                  <a:pt x="305152" y="129209"/>
                  <a:pt x="305152" y="124446"/>
                </a:cubicBezTo>
                <a:lnTo>
                  <a:pt x="305152" y="124446"/>
                </a:lnTo>
                <a:lnTo>
                  <a:pt x="305152" y="10146"/>
                </a:lnTo>
                <a:lnTo>
                  <a:pt x="428977" y="133971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dirty="0"/>
          </a:p>
        </p:txBody>
      </p:sp>
      <p:sp>
        <p:nvSpPr>
          <p:cNvPr id="16" name="Rectangle: Rounded Corners 48"/>
          <p:cNvSpPr/>
          <p:nvPr>
            <p:custDataLst>
              <p:tags r:id="rId6"/>
            </p:custDataLst>
          </p:nvPr>
        </p:nvSpPr>
        <p:spPr>
          <a:xfrm>
            <a:off x="6403337" y="4115594"/>
            <a:ext cx="5028149" cy="1558729"/>
          </a:xfrm>
          <a:prstGeom prst="roundRect">
            <a:avLst>
              <a:gd name="adj" fmla="val 7400"/>
            </a:avLst>
          </a:prstGeom>
          <a:solidFill>
            <a:srgbClr val="FFFFFF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/>
          </a:p>
        </p:txBody>
      </p:sp>
      <p:sp>
        <p:nvSpPr>
          <p:cNvPr id="17" name="TextBox 49"/>
          <p:cNvSpPr txBox="1"/>
          <p:nvPr>
            <p:custDataLst>
              <p:tags r:id="rId7"/>
            </p:custDataLst>
          </p:nvPr>
        </p:nvSpPr>
        <p:spPr>
          <a:xfrm>
            <a:off x="7448002" y="4237256"/>
            <a:ext cx="3486697" cy="400110"/>
          </a:xfrm>
          <a:prstGeom prst="rect">
            <a:avLst/>
          </a:prstGeom>
          <a:noFill/>
        </p:spPr>
        <p:txBody>
          <a:bodyPr wrap="none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</a:rPr>
              <a:t>Incentivized advertising</a:t>
            </a:r>
            <a:endParaRPr lang="zh-CN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Box 50"/>
          <p:cNvSpPr txBox="1"/>
          <p:nvPr>
            <p:custDataLst>
              <p:tags r:id="rId8"/>
            </p:custDataLst>
          </p:nvPr>
        </p:nvSpPr>
        <p:spPr>
          <a:xfrm>
            <a:off x="7447915" y="4670425"/>
            <a:ext cx="388239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defTabSz="913765">
              <a:lnSpc>
                <a:spcPct val="120000"/>
              </a:lnSpc>
              <a:buSzPct val="25000"/>
              <a:defRPr/>
            </a:pPr>
            <a:r>
              <a:rPr sz="12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/>
                <a:sym typeface="+mn-ea"/>
              </a:rPr>
              <a:t>By displaying environmental advertisements and incentivizing users to watch ads to earn funds, we aim to achieve a revenue growth flywheel for both users and the environment.</a:t>
            </a:r>
            <a:endParaRPr sz="120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/>
              <a:sym typeface="+mn-ea"/>
            </a:endParaRPr>
          </a:p>
        </p:txBody>
      </p:sp>
      <p:sp>
        <p:nvSpPr>
          <p:cNvPr id="22" name="TextBox 46"/>
          <p:cNvSpPr txBox="1"/>
          <p:nvPr>
            <p:custDataLst>
              <p:tags r:id="rId9"/>
            </p:custDataLst>
          </p:nvPr>
        </p:nvSpPr>
        <p:spPr>
          <a:xfrm>
            <a:off x="6736335" y="4324791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effectLst>
            <a:outerShdw blurRad="254000" dist="127000" algn="tl" rotWithShape="0">
              <a:schemeClr val="accent4">
                <a:alpha val="30000"/>
              </a:schemeClr>
            </a:outerShdw>
          </a:effectLst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kumimoji="1" lang="zh-CN" altLang="en-US" sz="2000" b="1" dirty="0">
              <a:noFill/>
            </a:endParaRPr>
          </a:p>
        </p:txBody>
      </p:sp>
      <p:sp>
        <p:nvSpPr>
          <p:cNvPr id="23" name="Freeform: Shape 47"/>
          <p:cNvSpPr/>
          <p:nvPr>
            <p:custDataLst>
              <p:tags r:id="rId10"/>
            </p:custDataLst>
          </p:nvPr>
        </p:nvSpPr>
        <p:spPr>
          <a:xfrm>
            <a:off x="6868632" y="4486630"/>
            <a:ext cx="275406" cy="216320"/>
          </a:xfrm>
          <a:custGeom>
            <a:avLst/>
            <a:gdLst>
              <a:gd name="T0" fmla="*/ 10000 w 10000"/>
              <a:gd name="T1" fmla="*/ 891 h 7855"/>
              <a:gd name="T2" fmla="*/ 9726 w 10000"/>
              <a:gd name="T3" fmla="*/ 1733 h 7855"/>
              <a:gd name="T4" fmla="*/ 9045 w 10000"/>
              <a:gd name="T5" fmla="*/ 2420 h 7855"/>
              <a:gd name="T6" fmla="*/ 6434 w 10000"/>
              <a:gd name="T7" fmla="*/ 4233 h 7855"/>
              <a:gd name="T8" fmla="*/ 6196 w 10000"/>
              <a:gd name="T9" fmla="*/ 4403 h 7855"/>
              <a:gd name="T10" fmla="*/ 5895 w 10000"/>
              <a:gd name="T11" fmla="*/ 4616 h 7855"/>
              <a:gd name="T12" fmla="*/ 5605 w 10000"/>
              <a:gd name="T13" fmla="*/ 4798 h 7855"/>
              <a:gd name="T14" fmla="*/ 5285 w 10000"/>
              <a:gd name="T15" fmla="*/ 4948 h 7855"/>
              <a:gd name="T16" fmla="*/ 5006 w 10000"/>
              <a:gd name="T17" fmla="*/ 4998 h 7855"/>
              <a:gd name="T18" fmla="*/ 4994 w 10000"/>
              <a:gd name="T19" fmla="*/ 4998 h 7855"/>
              <a:gd name="T20" fmla="*/ 4715 w 10000"/>
              <a:gd name="T21" fmla="*/ 4948 h 7855"/>
              <a:gd name="T22" fmla="*/ 4395 w 10000"/>
              <a:gd name="T23" fmla="*/ 4798 h 7855"/>
              <a:gd name="T24" fmla="*/ 4105 w 10000"/>
              <a:gd name="T25" fmla="*/ 4616 h 7855"/>
              <a:gd name="T26" fmla="*/ 3804 w 10000"/>
              <a:gd name="T27" fmla="*/ 4403 h 7855"/>
              <a:gd name="T28" fmla="*/ 3566 w 10000"/>
              <a:gd name="T29" fmla="*/ 4233 h 7855"/>
              <a:gd name="T30" fmla="*/ 2104 w 10000"/>
              <a:gd name="T31" fmla="*/ 3215 h 7855"/>
              <a:gd name="T32" fmla="*/ 960 w 10000"/>
              <a:gd name="T33" fmla="*/ 2418 h 7855"/>
              <a:gd name="T34" fmla="*/ 307 w 10000"/>
              <a:gd name="T35" fmla="*/ 1775 h 7855"/>
              <a:gd name="T36" fmla="*/ 0 w 10000"/>
              <a:gd name="T37" fmla="*/ 1015 h 7855"/>
              <a:gd name="T38" fmla="*/ 231 w 10000"/>
              <a:gd name="T39" fmla="*/ 290 h 7855"/>
              <a:gd name="T40" fmla="*/ 892 w 10000"/>
              <a:gd name="T41" fmla="*/ 0 h 7855"/>
              <a:gd name="T42" fmla="*/ 9108 w 10000"/>
              <a:gd name="T43" fmla="*/ 0 h 7855"/>
              <a:gd name="T44" fmla="*/ 9735 w 10000"/>
              <a:gd name="T45" fmla="*/ 261 h 7855"/>
              <a:gd name="T46" fmla="*/ 10000 w 10000"/>
              <a:gd name="T47" fmla="*/ 891 h 7855"/>
              <a:gd name="T48" fmla="*/ 10000 w 10000"/>
              <a:gd name="T49" fmla="*/ 2532 h 7855"/>
              <a:gd name="T50" fmla="*/ 10000 w 10000"/>
              <a:gd name="T51" fmla="*/ 6963 h 7855"/>
              <a:gd name="T52" fmla="*/ 9739 w 10000"/>
              <a:gd name="T53" fmla="*/ 7593 h 7855"/>
              <a:gd name="T54" fmla="*/ 9109 w 10000"/>
              <a:gd name="T55" fmla="*/ 7855 h 7855"/>
              <a:gd name="T56" fmla="*/ 894 w 10000"/>
              <a:gd name="T57" fmla="*/ 7855 h 7855"/>
              <a:gd name="T58" fmla="*/ 264 w 10000"/>
              <a:gd name="T59" fmla="*/ 7593 h 7855"/>
              <a:gd name="T60" fmla="*/ 1 w 10000"/>
              <a:gd name="T61" fmla="*/ 6963 h 7855"/>
              <a:gd name="T62" fmla="*/ 1 w 10000"/>
              <a:gd name="T63" fmla="*/ 2532 h 7855"/>
              <a:gd name="T64" fmla="*/ 565 w 10000"/>
              <a:gd name="T65" fmla="*/ 3018 h 7855"/>
              <a:gd name="T66" fmla="*/ 3339 w 10000"/>
              <a:gd name="T67" fmla="*/ 4943 h 7855"/>
              <a:gd name="T68" fmla="*/ 3855 w 10000"/>
              <a:gd name="T69" fmla="*/ 5308 h 7855"/>
              <a:gd name="T70" fmla="*/ 4383 w 10000"/>
              <a:gd name="T71" fmla="*/ 5576 h 7855"/>
              <a:gd name="T72" fmla="*/ 4996 w 10000"/>
              <a:gd name="T73" fmla="*/ 5712 h 7855"/>
              <a:gd name="T74" fmla="*/ 5009 w 10000"/>
              <a:gd name="T75" fmla="*/ 5712 h 7855"/>
              <a:gd name="T76" fmla="*/ 5623 w 10000"/>
              <a:gd name="T77" fmla="*/ 5576 h 7855"/>
              <a:gd name="T78" fmla="*/ 6150 w 10000"/>
              <a:gd name="T79" fmla="*/ 5308 h 7855"/>
              <a:gd name="T80" fmla="*/ 6666 w 10000"/>
              <a:gd name="T81" fmla="*/ 4943 h 7855"/>
              <a:gd name="T82" fmla="*/ 9445 w 10000"/>
              <a:gd name="T83" fmla="*/ 3018 h 7855"/>
              <a:gd name="T84" fmla="*/ 10000 w 10000"/>
              <a:gd name="T85" fmla="*/ 2532 h 7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7855">
                <a:moveTo>
                  <a:pt x="10000" y="891"/>
                </a:moveTo>
                <a:cubicBezTo>
                  <a:pt x="10000" y="1185"/>
                  <a:pt x="9909" y="1466"/>
                  <a:pt x="9726" y="1733"/>
                </a:cubicBezTo>
                <a:cubicBezTo>
                  <a:pt x="9544" y="2001"/>
                  <a:pt x="9316" y="2230"/>
                  <a:pt x="9045" y="2420"/>
                </a:cubicBezTo>
                <a:cubicBezTo>
                  <a:pt x="7646" y="3391"/>
                  <a:pt x="6776" y="3995"/>
                  <a:pt x="6434" y="4233"/>
                </a:cubicBezTo>
                <a:cubicBezTo>
                  <a:pt x="6396" y="4260"/>
                  <a:pt x="6318" y="4317"/>
                  <a:pt x="6196" y="4403"/>
                </a:cubicBezTo>
                <a:cubicBezTo>
                  <a:pt x="6075" y="4491"/>
                  <a:pt x="5975" y="4562"/>
                  <a:pt x="5895" y="4616"/>
                </a:cubicBezTo>
                <a:cubicBezTo>
                  <a:pt x="5815" y="4670"/>
                  <a:pt x="5718" y="4730"/>
                  <a:pt x="5605" y="4798"/>
                </a:cubicBezTo>
                <a:cubicBezTo>
                  <a:pt x="5491" y="4866"/>
                  <a:pt x="5384" y="4916"/>
                  <a:pt x="5285" y="4948"/>
                </a:cubicBezTo>
                <a:cubicBezTo>
                  <a:pt x="5184" y="4982"/>
                  <a:pt x="5091" y="4998"/>
                  <a:pt x="5006" y="4998"/>
                </a:cubicBezTo>
                <a:lnTo>
                  <a:pt x="4994" y="4998"/>
                </a:lnTo>
                <a:cubicBezTo>
                  <a:pt x="4908" y="4998"/>
                  <a:pt x="4815" y="4982"/>
                  <a:pt x="4715" y="4948"/>
                </a:cubicBezTo>
                <a:cubicBezTo>
                  <a:pt x="4614" y="4915"/>
                  <a:pt x="4508" y="4865"/>
                  <a:pt x="4395" y="4798"/>
                </a:cubicBezTo>
                <a:cubicBezTo>
                  <a:pt x="4281" y="4731"/>
                  <a:pt x="4185" y="4671"/>
                  <a:pt x="4105" y="4616"/>
                </a:cubicBezTo>
                <a:cubicBezTo>
                  <a:pt x="4025" y="4562"/>
                  <a:pt x="3924" y="4491"/>
                  <a:pt x="3804" y="4403"/>
                </a:cubicBezTo>
                <a:cubicBezTo>
                  <a:pt x="3683" y="4317"/>
                  <a:pt x="3604" y="4260"/>
                  <a:pt x="3566" y="4233"/>
                </a:cubicBezTo>
                <a:cubicBezTo>
                  <a:pt x="3229" y="3995"/>
                  <a:pt x="2740" y="3656"/>
                  <a:pt x="2104" y="3215"/>
                </a:cubicBezTo>
                <a:cubicBezTo>
                  <a:pt x="1467" y="2773"/>
                  <a:pt x="1086" y="2510"/>
                  <a:pt x="960" y="2418"/>
                </a:cubicBezTo>
                <a:cubicBezTo>
                  <a:pt x="729" y="2262"/>
                  <a:pt x="511" y="2047"/>
                  <a:pt x="307" y="1775"/>
                </a:cubicBezTo>
                <a:cubicBezTo>
                  <a:pt x="102" y="1503"/>
                  <a:pt x="0" y="1248"/>
                  <a:pt x="0" y="1015"/>
                </a:cubicBezTo>
                <a:cubicBezTo>
                  <a:pt x="0" y="725"/>
                  <a:pt x="77" y="483"/>
                  <a:pt x="231" y="290"/>
                </a:cubicBezTo>
                <a:cubicBezTo>
                  <a:pt x="385" y="96"/>
                  <a:pt x="606" y="0"/>
                  <a:pt x="892" y="0"/>
                </a:cubicBezTo>
                <a:lnTo>
                  <a:pt x="9108" y="0"/>
                </a:lnTo>
                <a:cubicBezTo>
                  <a:pt x="9349" y="0"/>
                  <a:pt x="9559" y="87"/>
                  <a:pt x="9735" y="261"/>
                </a:cubicBezTo>
                <a:cubicBezTo>
                  <a:pt x="9913" y="436"/>
                  <a:pt x="10000" y="646"/>
                  <a:pt x="10000" y="891"/>
                </a:cubicBezTo>
                <a:close/>
                <a:moveTo>
                  <a:pt x="10000" y="2532"/>
                </a:moveTo>
                <a:lnTo>
                  <a:pt x="10000" y="6963"/>
                </a:lnTo>
                <a:cubicBezTo>
                  <a:pt x="10000" y="7208"/>
                  <a:pt x="9913" y="7418"/>
                  <a:pt x="9739" y="7593"/>
                </a:cubicBezTo>
                <a:cubicBezTo>
                  <a:pt x="9564" y="7768"/>
                  <a:pt x="9354" y="7855"/>
                  <a:pt x="9109" y="7855"/>
                </a:cubicBezTo>
                <a:lnTo>
                  <a:pt x="894" y="7855"/>
                </a:lnTo>
                <a:cubicBezTo>
                  <a:pt x="649" y="7855"/>
                  <a:pt x="439" y="7767"/>
                  <a:pt x="264" y="7593"/>
                </a:cubicBezTo>
                <a:cubicBezTo>
                  <a:pt x="88" y="7420"/>
                  <a:pt x="1" y="7208"/>
                  <a:pt x="1" y="6963"/>
                </a:cubicBezTo>
                <a:lnTo>
                  <a:pt x="1" y="2532"/>
                </a:lnTo>
                <a:cubicBezTo>
                  <a:pt x="165" y="2715"/>
                  <a:pt x="354" y="2876"/>
                  <a:pt x="565" y="3018"/>
                </a:cubicBezTo>
                <a:cubicBezTo>
                  <a:pt x="1911" y="3933"/>
                  <a:pt x="2836" y="4576"/>
                  <a:pt x="3339" y="4943"/>
                </a:cubicBezTo>
                <a:cubicBezTo>
                  <a:pt x="3551" y="5099"/>
                  <a:pt x="3723" y="5222"/>
                  <a:pt x="3855" y="5308"/>
                </a:cubicBezTo>
                <a:cubicBezTo>
                  <a:pt x="3986" y="5396"/>
                  <a:pt x="4163" y="5486"/>
                  <a:pt x="4383" y="5576"/>
                </a:cubicBezTo>
                <a:cubicBezTo>
                  <a:pt x="4603" y="5667"/>
                  <a:pt x="4806" y="5712"/>
                  <a:pt x="4996" y="5712"/>
                </a:cubicBezTo>
                <a:lnTo>
                  <a:pt x="5009" y="5712"/>
                </a:lnTo>
                <a:cubicBezTo>
                  <a:pt x="5199" y="5712"/>
                  <a:pt x="5403" y="5666"/>
                  <a:pt x="5623" y="5576"/>
                </a:cubicBezTo>
                <a:cubicBezTo>
                  <a:pt x="5843" y="5485"/>
                  <a:pt x="6018" y="5395"/>
                  <a:pt x="6150" y="5308"/>
                </a:cubicBezTo>
                <a:cubicBezTo>
                  <a:pt x="6281" y="5222"/>
                  <a:pt x="6454" y="5099"/>
                  <a:pt x="6666" y="4943"/>
                </a:cubicBezTo>
                <a:cubicBezTo>
                  <a:pt x="7299" y="4486"/>
                  <a:pt x="8225" y="3843"/>
                  <a:pt x="9445" y="3018"/>
                </a:cubicBezTo>
                <a:cubicBezTo>
                  <a:pt x="9654" y="2872"/>
                  <a:pt x="9840" y="2711"/>
                  <a:pt x="10000" y="2532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7483" y="1150565"/>
            <a:ext cx="11024001" cy="4877517"/>
            <a:chOff x="747483" y="1150565"/>
            <a:chExt cx="11024001" cy="4877517"/>
          </a:xfrm>
        </p:grpSpPr>
        <p:grpSp>
          <p:nvGrpSpPr>
            <p:cNvPr id="23" name="Group 22"/>
            <p:cNvGrpSpPr/>
            <p:nvPr/>
          </p:nvGrpSpPr>
          <p:grpSpPr>
            <a:xfrm>
              <a:off x="4867200" y="1150565"/>
              <a:ext cx="2444900" cy="830997"/>
              <a:chOff x="4867200" y="1150565"/>
              <a:chExt cx="2444900" cy="83099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867200" y="1150565"/>
                <a:ext cx="244490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buSzPct val="25000"/>
                </a:pPr>
                <a:r>
                  <a:rPr lang="en-US" altLang="zh-CN" sz="4800" b="1" dirty="0">
                    <a:solidFill>
                      <a:schemeClr val="accent1"/>
                    </a:solidFill>
                  </a:rPr>
                  <a:t>Agenda</a:t>
                </a:r>
                <a:endParaRPr lang="en-US" altLang="zh-CN" sz="4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47483" y="3767880"/>
              <a:ext cx="2387602" cy="2038547"/>
              <a:chOff x="747483" y="3771255"/>
              <a:chExt cx="2387602" cy="2038547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747484" y="4627754"/>
                <a:ext cx="2387601" cy="1182048"/>
                <a:chOff x="660400" y="4212284"/>
                <a:chExt cx="2387601" cy="1182048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660400" y="4212284"/>
                  <a:ext cx="1683385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en-US" altLang="zh-CN" sz="1600" b="1" dirty="0">
                      <a:solidFill>
                        <a:schemeClr val="tx1"/>
                      </a:solidFill>
                    </a:rPr>
                    <a:t>E</a:t>
                  </a: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nvironmental 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issues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660401" y="4736472"/>
                  <a:ext cx="2387600" cy="6578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sym typeface="+mn-ea"/>
                    </a:rPr>
                    <a:t>Introduction to environmental issues</a:t>
                  </a:r>
                  <a:endParaRPr kumimoji="1" lang="zh-CN" altLang="en-US" sz="1200" dirty="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  <p:sp>
            <p:nvSpPr>
              <p:cNvPr id="44" name="Rectangle 43"/>
              <p:cNvSpPr/>
              <p:nvPr/>
            </p:nvSpPr>
            <p:spPr>
              <a:xfrm>
                <a:off x="747483" y="3771255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5400" b="1" dirty="0">
                    <a:solidFill>
                      <a:schemeClr val="tx2"/>
                    </a:solidFill>
                  </a:rPr>
                  <a:t>01</a:t>
                </a:r>
                <a:endParaRPr kumimoji="1" lang="en-US" altLang="zh-CN" sz="54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06583" y="3298225"/>
              <a:ext cx="2387601" cy="2217686"/>
              <a:chOff x="3513085" y="3246702"/>
              <a:chExt cx="2387601" cy="221768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3513085" y="4060724"/>
                <a:ext cx="2387601" cy="1403664"/>
                <a:chOff x="660400" y="4212285"/>
                <a:chExt cx="2387601" cy="1403664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660400" y="4212285"/>
                  <a:ext cx="1683385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accent1"/>
                      </a:solidFill>
                    </a:rPr>
                    <a:t>Environmental </a:t>
                  </a:r>
                  <a:endParaRPr kumimoji="1" lang="zh-CN" altLang="en-US" sz="1600" b="1" dirty="0">
                    <a:solidFill>
                      <a:schemeClr val="accent1"/>
                    </a:solidFill>
                  </a:endParaRPr>
                </a:p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accent1"/>
                      </a:solidFill>
                    </a:rPr>
                    <a:t>perspective</a:t>
                  </a:r>
                  <a:endParaRPr kumimoji="1"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660401" y="4736474"/>
                  <a:ext cx="2387600" cy="8794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endParaRPr kumimoji="1" lang="zh-CN" altLang="en-US" sz="1200" dirty="0">
                    <a:solidFill>
                      <a:schemeClr val="tx1"/>
                    </a:solidFill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sym typeface="+mn-ea"/>
                    </a:rPr>
                    <a:t>International policy on the environment</a:t>
                  </a:r>
                  <a:endParaRPr kumimoji="1" lang="zh-CN" altLang="en-US" sz="1200" dirty="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3513085" y="3246702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5400" b="1" dirty="0">
                    <a:solidFill>
                      <a:schemeClr val="accent1"/>
                    </a:solidFill>
                  </a:rPr>
                  <a:t>02</a:t>
                </a:r>
                <a:endParaRPr kumimoji="1" lang="en-US" altLang="zh-CN" sz="5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065682" y="3767880"/>
              <a:ext cx="2387602" cy="2260202"/>
              <a:chOff x="747483" y="3771255"/>
              <a:chExt cx="2387602" cy="226020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747484" y="4627756"/>
                <a:ext cx="2387601" cy="1403701"/>
                <a:chOff x="660400" y="4212286"/>
                <a:chExt cx="2387601" cy="1403701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660400" y="4212286"/>
                  <a:ext cx="1558925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Eco-friendly 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floating bottle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660401" y="4736512"/>
                  <a:ext cx="2387600" cy="8794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Social and promotion of environmental protection concepts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747483" y="3771255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5400" b="1" dirty="0">
                    <a:solidFill>
                      <a:schemeClr val="tx2"/>
                    </a:solidFill>
                  </a:rPr>
                  <a:t>03</a:t>
                </a:r>
                <a:endParaRPr kumimoji="1" lang="en-US" altLang="zh-CN" sz="54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224782" y="3298225"/>
              <a:ext cx="2387601" cy="2217725"/>
              <a:chOff x="3513085" y="3246702"/>
              <a:chExt cx="2387601" cy="221772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513085" y="4060724"/>
                <a:ext cx="2387601" cy="1403703"/>
                <a:chOff x="660400" y="4212285"/>
                <a:chExt cx="2387601" cy="1403703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60400" y="4212285"/>
                  <a:ext cx="1761490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accent1"/>
                      </a:solidFill>
                    </a:rPr>
                    <a:t>Environmental </a:t>
                  </a:r>
                  <a:endParaRPr kumimoji="1" lang="zh-CN" altLang="en-US" sz="1600" b="1" dirty="0">
                    <a:solidFill>
                      <a:schemeClr val="accent1"/>
                    </a:solidFill>
                  </a:endParaRPr>
                </a:p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accent1"/>
                      </a:solidFill>
                    </a:rPr>
                    <a:t>protection fund</a:t>
                  </a:r>
                  <a:r>
                    <a:rPr kumimoji="1" lang="en-US" altLang="zh-CN" sz="1600" b="1" dirty="0">
                      <a:solidFill>
                        <a:schemeClr val="accent1"/>
                      </a:solidFill>
                    </a:rPr>
                    <a:t> </a:t>
                  </a:r>
                  <a:endParaRPr kumimoji="1"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660401" y="4736513"/>
                  <a:ext cx="2387600" cy="8794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The role of environmental protection funds in environmental protection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513085" y="3246702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5400" b="1" dirty="0">
                    <a:solidFill>
                      <a:schemeClr val="accent1"/>
                    </a:solidFill>
                  </a:rPr>
                  <a:t>04</a:t>
                </a:r>
                <a:endParaRPr kumimoji="1" lang="en-US" altLang="zh-CN" sz="5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9383882" y="3767880"/>
              <a:ext cx="2387602" cy="1900984"/>
              <a:chOff x="747483" y="3771255"/>
              <a:chExt cx="2387602" cy="19009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747484" y="4750945"/>
                <a:ext cx="2387601" cy="921294"/>
                <a:chOff x="660400" y="4335475"/>
                <a:chExt cx="2387601" cy="921294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660400" y="4335475"/>
                  <a:ext cx="2022475" cy="4616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en-US" altLang="zh-CN" sz="1600" b="1" dirty="0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uture state vision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660401" y="4736233"/>
                  <a:ext cx="2387600" cy="5205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The platform and community of world environmental protection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9" name="Rectangle 48"/>
              <p:cNvSpPr/>
              <p:nvPr/>
            </p:nvSpPr>
            <p:spPr>
              <a:xfrm>
                <a:off x="747483" y="3771255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5400" b="1" dirty="0">
                    <a:solidFill>
                      <a:schemeClr val="tx2"/>
                    </a:solidFill>
                  </a:rPr>
                  <a:t>05</a:t>
                </a:r>
                <a:endParaRPr kumimoji="1" lang="en-US" altLang="zh-CN" sz="5400" b="1" dirty="0">
                  <a:solidFill>
                    <a:schemeClr val="tx2"/>
                  </a:solidFill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16585" y="1431913"/>
            <a:ext cx="9445925" cy="4025225"/>
            <a:chOff x="1316585" y="1431913"/>
            <a:chExt cx="9445925" cy="4025225"/>
          </a:xfrm>
        </p:grpSpPr>
        <p:sp>
          <p:nvSpPr>
            <p:cNvPr id="13" name="椭圆 12"/>
            <p:cNvSpPr/>
            <p:nvPr/>
          </p:nvSpPr>
          <p:spPr>
            <a:xfrm>
              <a:off x="1538973" y="2404337"/>
              <a:ext cx="2328725" cy="2328725"/>
            </a:xfrm>
            <a:prstGeom prst="ellipse">
              <a:avLst/>
            </a:prstGeom>
            <a:blipFill rotWithShape="1">
              <a:blip r:embed="rId1"/>
              <a:srcRect/>
              <a:stretch>
                <a:fillRect l="20000" t="25000" r="20000" b="2300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16585" y="5144718"/>
              <a:ext cx="2980603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endParaRPr sz="12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52932" y="4970355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2800" dirty="0">
                  <a:solidFill>
                    <a:schemeClr val="tx1"/>
                  </a:solidFill>
                </a:rPr>
                <a:t>Keyless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947959" y="4317622"/>
              <a:ext cx="304462" cy="30446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817888" y="2404337"/>
              <a:ext cx="2328725" cy="2328725"/>
            </a:xfrm>
            <a:prstGeom prst="ellipse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49246" y="5144718"/>
              <a:ext cx="2980603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endParaRPr lang="zh-CN" altLang="en-US" sz="12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77668" y="4970355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2800" dirty="0">
                  <a:solidFill>
                    <a:schemeClr val="tx1"/>
                  </a:solidFill>
                </a:rPr>
                <a:t>P</a:t>
              </a:r>
              <a:r>
                <a:rPr lang="zh-CN" altLang="en-US" sz="2800" dirty="0">
                  <a:solidFill>
                    <a:schemeClr val="tx1"/>
                  </a:solidFill>
                </a:rPr>
                <a:t>ay for another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134799" y="4317622"/>
              <a:ext cx="304462" cy="304460"/>
            </a:xfrm>
            <a:prstGeom prst="ellipse">
              <a:avLst/>
            </a:prstGeom>
            <a:solidFill>
              <a:schemeClr val="accent5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8350803" y="2404972"/>
              <a:ext cx="2328725" cy="2328725"/>
            </a:xfrm>
            <a:prstGeom prst="ellipse">
              <a:avLst/>
            </a:prstGeom>
            <a:blipFill rotWithShape="1">
              <a:blip r:embed="rId3"/>
              <a:srcRect/>
              <a:stretch>
                <a:fillRect t="100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781907" y="5144718"/>
              <a:ext cx="2980603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endParaRPr sz="12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557039" y="497099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2800" dirty="0">
                  <a:solidFill>
                    <a:schemeClr val="tx1"/>
                  </a:solidFill>
                </a:rPr>
                <a:t>Random Number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321639" y="4317622"/>
              <a:ext cx="304462" cy="30446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5433" y="1431913"/>
              <a:ext cx="606113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altLang="zh-CN">
                <a:sym typeface="+mn-ea"/>
              </a:rPr>
              <a:t>N</a:t>
            </a:r>
            <a:r>
              <a:rPr lang="zh-CN">
                <a:sym typeface="+mn-ea"/>
              </a:rPr>
              <a:t>ew features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>
                <a:sym typeface="+mn-ea"/>
              </a:rPr>
              <a:t>T</a:t>
            </a:r>
            <a:r>
              <a:rPr>
                <a:sym typeface="+mn-ea"/>
              </a:rPr>
              <a:t>okenomics</a:t>
            </a:r>
            <a:endParaRPr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7400" y="1306195"/>
            <a:ext cx="908177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Token</a:t>
            </a:r>
            <a:r>
              <a:rPr lang="zh-CN" altLang="en-US"/>
              <a:t>：“$EFFB”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Total: 100000000000000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25000000000000 %25 </a:t>
            </a:r>
            <a:r>
              <a:rPr lang="en-US" altLang="zh-CN"/>
              <a:t>Users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25000000000000 %25 </a:t>
            </a:r>
            <a:r>
              <a:rPr lang="en-US" altLang="zh-CN"/>
              <a:t>E</a:t>
            </a:r>
            <a:r>
              <a:rPr lang="zh-CN" altLang="en-US"/>
              <a:t>nvironmental protection organization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20000000000000 %20 </a:t>
            </a:r>
            <a:r>
              <a:rPr lang="en-US" altLang="zh-CN"/>
              <a:t>B</a:t>
            </a:r>
            <a:r>
              <a:rPr lang="zh-CN" altLang="en-US"/>
              <a:t>urn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10000000000000 %10 Marketing airdrop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16000000000000 %16 </a:t>
            </a:r>
            <a:r>
              <a:rPr lang="en-US" altLang="zh-CN"/>
              <a:t>T</a:t>
            </a:r>
            <a:r>
              <a:rPr lang="zh-CN" altLang="en-US"/>
              <a:t>eam development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4000000000000 %4 Marketing fund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05.</a:t>
            </a:r>
            <a:r>
              <a:rPr lang="zh-CN" altLang="en-US"/>
              <a:t>Future prospect</a:t>
            </a:r>
            <a:endParaRPr lang="zh-CN" alt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ym typeface="+mn-ea"/>
              </a:rPr>
              <a:t>Platform and community for global environmental conservation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23982" y="1352677"/>
            <a:ext cx="9926320" cy="4503420"/>
            <a:chOff x="1123982" y="1352677"/>
            <a:chExt cx="9926320" cy="4503420"/>
          </a:xfrm>
        </p:grpSpPr>
        <p:sp>
          <p:nvSpPr>
            <p:cNvPr id="16" name="任意多边形 15"/>
            <p:cNvSpPr/>
            <p:nvPr/>
          </p:nvSpPr>
          <p:spPr bwMode="auto">
            <a:xfrm>
              <a:off x="6246373" y="4380233"/>
              <a:ext cx="447796" cy="448461"/>
            </a:xfrm>
            <a:custGeom>
              <a:avLst/>
              <a:gdLst>
                <a:gd name="T0" fmla="*/ 568 w 568"/>
                <a:gd name="T1" fmla="*/ 0 h 568"/>
                <a:gd name="T2" fmla="*/ 402 w 568"/>
                <a:gd name="T3" fmla="*/ 402 h 568"/>
                <a:gd name="T4" fmla="*/ 0 w 568"/>
                <a:gd name="T5" fmla="*/ 568 h 568"/>
                <a:gd name="T6" fmla="*/ 0 w 568"/>
                <a:gd name="T7" fmla="*/ 154 h 568"/>
                <a:gd name="T8" fmla="*/ 154 w 568"/>
                <a:gd name="T9" fmla="*/ 0 h 568"/>
                <a:gd name="T10" fmla="*/ 568 w 568"/>
                <a:gd name="T11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568">
                  <a:moveTo>
                    <a:pt x="568" y="0"/>
                  </a:moveTo>
                  <a:cubicBezTo>
                    <a:pt x="568" y="157"/>
                    <a:pt x="504" y="299"/>
                    <a:pt x="402" y="402"/>
                  </a:cubicBezTo>
                  <a:cubicBezTo>
                    <a:pt x="299" y="504"/>
                    <a:pt x="157" y="568"/>
                    <a:pt x="0" y="568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69"/>
                    <a:pt x="69" y="0"/>
                    <a:pt x="154" y="0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accent5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rgbClr val="FFFFFF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6096000" y="4230525"/>
              <a:ext cx="1436538" cy="1436538"/>
            </a:xfrm>
            <a:custGeom>
              <a:avLst/>
              <a:gdLst>
                <a:gd name="T0" fmla="*/ 1820 w 1820"/>
                <a:gd name="T1" fmla="*/ 0 h 1820"/>
                <a:gd name="T2" fmla="*/ 1287 w 1820"/>
                <a:gd name="T3" fmla="*/ 1287 h 1820"/>
                <a:gd name="T4" fmla="*/ 0 w 1820"/>
                <a:gd name="T5" fmla="*/ 1820 h 1820"/>
                <a:gd name="T6" fmla="*/ 0 w 1820"/>
                <a:gd name="T7" fmla="*/ 781 h 1820"/>
                <a:gd name="T8" fmla="*/ 552 w 1820"/>
                <a:gd name="T9" fmla="*/ 552 h 1820"/>
                <a:gd name="T10" fmla="*/ 781 w 1820"/>
                <a:gd name="T11" fmla="*/ 0 h 1820"/>
                <a:gd name="T12" fmla="*/ 1820 w 1820"/>
                <a:gd name="T13" fmla="*/ 0 h 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0" h="1820">
                  <a:moveTo>
                    <a:pt x="1820" y="0"/>
                  </a:moveTo>
                  <a:cubicBezTo>
                    <a:pt x="1820" y="503"/>
                    <a:pt x="1616" y="958"/>
                    <a:pt x="1287" y="1287"/>
                  </a:cubicBezTo>
                  <a:cubicBezTo>
                    <a:pt x="958" y="1616"/>
                    <a:pt x="503" y="1820"/>
                    <a:pt x="0" y="1820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216" y="781"/>
                    <a:pt x="411" y="694"/>
                    <a:pt x="552" y="552"/>
                  </a:cubicBezTo>
                  <a:cubicBezTo>
                    <a:pt x="694" y="411"/>
                    <a:pt x="781" y="216"/>
                    <a:pt x="781" y="0"/>
                  </a:cubicBezTo>
                  <a:lnTo>
                    <a:pt x="182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5497830" y="4380233"/>
              <a:ext cx="448461" cy="448461"/>
            </a:xfrm>
            <a:custGeom>
              <a:avLst/>
              <a:gdLst>
                <a:gd name="T0" fmla="*/ 568 w 568"/>
                <a:gd name="T1" fmla="*/ 154 h 568"/>
                <a:gd name="T2" fmla="*/ 568 w 568"/>
                <a:gd name="T3" fmla="*/ 568 h 568"/>
                <a:gd name="T4" fmla="*/ 166 w 568"/>
                <a:gd name="T5" fmla="*/ 402 h 568"/>
                <a:gd name="T6" fmla="*/ 0 w 568"/>
                <a:gd name="T7" fmla="*/ 0 h 568"/>
                <a:gd name="T8" fmla="*/ 414 w 568"/>
                <a:gd name="T9" fmla="*/ 0 h 568"/>
                <a:gd name="T10" fmla="*/ 568 w 568"/>
                <a:gd name="T11" fmla="*/ 15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568">
                  <a:moveTo>
                    <a:pt x="568" y="154"/>
                  </a:moveTo>
                  <a:cubicBezTo>
                    <a:pt x="568" y="568"/>
                    <a:pt x="568" y="568"/>
                    <a:pt x="568" y="568"/>
                  </a:cubicBezTo>
                  <a:cubicBezTo>
                    <a:pt x="411" y="568"/>
                    <a:pt x="269" y="504"/>
                    <a:pt x="166" y="402"/>
                  </a:cubicBezTo>
                  <a:cubicBezTo>
                    <a:pt x="64" y="299"/>
                    <a:pt x="0" y="157"/>
                    <a:pt x="0" y="0"/>
                  </a:cubicBezTo>
                  <a:cubicBezTo>
                    <a:pt x="414" y="0"/>
                    <a:pt x="414" y="0"/>
                    <a:pt x="414" y="0"/>
                  </a:cubicBezTo>
                  <a:cubicBezTo>
                    <a:pt x="499" y="0"/>
                    <a:pt x="568" y="69"/>
                    <a:pt x="568" y="154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6246373" y="3632355"/>
              <a:ext cx="447796" cy="448461"/>
            </a:xfrm>
            <a:custGeom>
              <a:avLst/>
              <a:gdLst>
                <a:gd name="T0" fmla="*/ 568 w 568"/>
                <a:gd name="T1" fmla="*/ 568 h 568"/>
                <a:gd name="T2" fmla="*/ 154 w 568"/>
                <a:gd name="T3" fmla="*/ 568 h 568"/>
                <a:gd name="T4" fmla="*/ 0 w 568"/>
                <a:gd name="T5" fmla="*/ 414 h 568"/>
                <a:gd name="T6" fmla="*/ 0 w 568"/>
                <a:gd name="T7" fmla="*/ 0 h 568"/>
                <a:gd name="T8" fmla="*/ 402 w 568"/>
                <a:gd name="T9" fmla="*/ 166 h 568"/>
                <a:gd name="T10" fmla="*/ 568 w 568"/>
                <a:gd name="T11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568">
                  <a:moveTo>
                    <a:pt x="568" y="568"/>
                  </a:moveTo>
                  <a:cubicBezTo>
                    <a:pt x="154" y="568"/>
                    <a:pt x="154" y="568"/>
                    <a:pt x="154" y="568"/>
                  </a:cubicBezTo>
                  <a:cubicBezTo>
                    <a:pt x="69" y="568"/>
                    <a:pt x="0" y="499"/>
                    <a:pt x="0" y="4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7" y="0"/>
                    <a:pt x="299" y="64"/>
                    <a:pt x="402" y="166"/>
                  </a:cubicBezTo>
                  <a:cubicBezTo>
                    <a:pt x="504" y="269"/>
                    <a:pt x="568" y="411"/>
                    <a:pt x="568" y="568"/>
                  </a:cubicBezTo>
                  <a:close/>
                </a:path>
              </a:pathLst>
            </a:custGeom>
            <a:solidFill>
              <a:schemeClr val="accent6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5493173" y="3627698"/>
              <a:ext cx="448461" cy="448461"/>
            </a:xfrm>
            <a:custGeom>
              <a:avLst/>
              <a:gdLst>
                <a:gd name="T0" fmla="*/ 568 w 568"/>
                <a:gd name="T1" fmla="*/ 0 h 568"/>
                <a:gd name="T2" fmla="*/ 568 w 568"/>
                <a:gd name="T3" fmla="*/ 414 h 568"/>
                <a:gd name="T4" fmla="*/ 414 w 568"/>
                <a:gd name="T5" fmla="*/ 568 h 568"/>
                <a:gd name="T6" fmla="*/ 0 w 568"/>
                <a:gd name="T7" fmla="*/ 568 h 568"/>
                <a:gd name="T8" fmla="*/ 166 w 568"/>
                <a:gd name="T9" fmla="*/ 166 h 568"/>
                <a:gd name="T10" fmla="*/ 568 w 568"/>
                <a:gd name="T11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568">
                  <a:moveTo>
                    <a:pt x="568" y="0"/>
                  </a:moveTo>
                  <a:cubicBezTo>
                    <a:pt x="568" y="414"/>
                    <a:pt x="568" y="414"/>
                    <a:pt x="568" y="414"/>
                  </a:cubicBezTo>
                  <a:cubicBezTo>
                    <a:pt x="568" y="499"/>
                    <a:pt x="499" y="568"/>
                    <a:pt x="414" y="568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0" y="411"/>
                    <a:pt x="64" y="269"/>
                    <a:pt x="166" y="166"/>
                  </a:cubicBezTo>
                  <a:cubicBezTo>
                    <a:pt x="269" y="64"/>
                    <a:pt x="411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3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6096000" y="2793987"/>
              <a:ext cx="1436538" cy="1436538"/>
            </a:xfrm>
            <a:custGeom>
              <a:avLst/>
              <a:gdLst>
                <a:gd name="T0" fmla="*/ 1820 w 1820"/>
                <a:gd name="T1" fmla="*/ 1820 h 1820"/>
                <a:gd name="T2" fmla="*/ 781 w 1820"/>
                <a:gd name="T3" fmla="*/ 1820 h 1820"/>
                <a:gd name="T4" fmla="*/ 552 w 1820"/>
                <a:gd name="T5" fmla="*/ 1268 h 1820"/>
                <a:gd name="T6" fmla="*/ 0 w 1820"/>
                <a:gd name="T7" fmla="*/ 1039 h 1820"/>
                <a:gd name="T8" fmla="*/ 0 w 1820"/>
                <a:gd name="T9" fmla="*/ 0 h 1820"/>
                <a:gd name="T10" fmla="*/ 1287 w 1820"/>
                <a:gd name="T11" fmla="*/ 533 h 1820"/>
                <a:gd name="T12" fmla="*/ 1820 w 1820"/>
                <a:gd name="T13" fmla="*/ 1820 h 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0" h="1820">
                  <a:moveTo>
                    <a:pt x="1820" y="1820"/>
                  </a:moveTo>
                  <a:cubicBezTo>
                    <a:pt x="781" y="1820"/>
                    <a:pt x="781" y="1820"/>
                    <a:pt x="781" y="1820"/>
                  </a:cubicBezTo>
                  <a:cubicBezTo>
                    <a:pt x="781" y="1604"/>
                    <a:pt x="694" y="1409"/>
                    <a:pt x="552" y="1268"/>
                  </a:cubicBezTo>
                  <a:cubicBezTo>
                    <a:pt x="411" y="1126"/>
                    <a:pt x="216" y="1039"/>
                    <a:pt x="0" y="10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3" y="0"/>
                    <a:pt x="958" y="204"/>
                    <a:pt x="1287" y="533"/>
                  </a:cubicBezTo>
                  <a:cubicBezTo>
                    <a:pt x="1616" y="862"/>
                    <a:pt x="1820" y="1317"/>
                    <a:pt x="1820" y="182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 bwMode="auto">
            <a:xfrm>
              <a:off x="4659462" y="2793987"/>
              <a:ext cx="1436538" cy="1436538"/>
            </a:xfrm>
            <a:custGeom>
              <a:avLst/>
              <a:gdLst>
                <a:gd name="T0" fmla="*/ 1820 w 1820"/>
                <a:gd name="T1" fmla="*/ 0 h 1820"/>
                <a:gd name="T2" fmla="*/ 1820 w 1820"/>
                <a:gd name="T3" fmla="*/ 1039 h 1820"/>
                <a:gd name="T4" fmla="*/ 1268 w 1820"/>
                <a:gd name="T5" fmla="*/ 1268 h 1820"/>
                <a:gd name="T6" fmla="*/ 1039 w 1820"/>
                <a:gd name="T7" fmla="*/ 1820 h 1820"/>
                <a:gd name="T8" fmla="*/ 0 w 1820"/>
                <a:gd name="T9" fmla="*/ 1820 h 1820"/>
                <a:gd name="T10" fmla="*/ 533 w 1820"/>
                <a:gd name="T11" fmla="*/ 533 h 1820"/>
                <a:gd name="T12" fmla="*/ 1820 w 1820"/>
                <a:gd name="T13" fmla="*/ 0 h 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0" h="1820">
                  <a:moveTo>
                    <a:pt x="1820" y="0"/>
                  </a:moveTo>
                  <a:cubicBezTo>
                    <a:pt x="1820" y="1039"/>
                    <a:pt x="1820" y="1039"/>
                    <a:pt x="1820" y="1039"/>
                  </a:cubicBezTo>
                  <a:cubicBezTo>
                    <a:pt x="1604" y="1039"/>
                    <a:pt x="1409" y="1126"/>
                    <a:pt x="1268" y="1268"/>
                  </a:cubicBezTo>
                  <a:cubicBezTo>
                    <a:pt x="1126" y="1409"/>
                    <a:pt x="1039" y="1604"/>
                    <a:pt x="1039" y="1820"/>
                  </a:cubicBezTo>
                  <a:cubicBezTo>
                    <a:pt x="0" y="1820"/>
                    <a:pt x="0" y="1820"/>
                    <a:pt x="0" y="1820"/>
                  </a:cubicBezTo>
                  <a:cubicBezTo>
                    <a:pt x="0" y="1317"/>
                    <a:pt x="204" y="862"/>
                    <a:pt x="533" y="533"/>
                  </a:cubicBezTo>
                  <a:cubicBezTo>
                    <a:pt x="862" y="204"/>
                    <a:pt x="1317" y="0"/>
                    <a:pt x="1820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4659462" y="4230525"/>
              <a:ext cx="1436538" cy="1436538"/>
            </a:xfrm>
            <a:custGeom>
              <a:avLst/>
              <a:gdLst>
                <a:gd name="T0" fmla="*/ 1820 w 1820"/>
                <a:gd name="T1" fmla="*/ 781 h 1820"/>
                <a:gd name="T2" fmla="*/ 1820 w 1820"/>
                <a:gd name="T3" fmla="*/ 1820 h 1820"/>
                <a:gd name="T4" fmla="*/ 533 w 1820"/>
                <a:gd name="T5" fmla="*/ 1287 h 1820"/>
                <a:gd name="T6" fmla="*/ 0 w 1820"/>
                <a:gd name="T7" fmla="*/ 0 h 1820"/>
                <a:gd name="T8" fmla="*/ 1039 w 1820"/>
                <a:gd name="T9" fmla="*/ 0 h 1820"/>
                <a:gd name="T10" fmla="*/ 1268 w 1820"/>
                <a:gd name="T11" fmla="*/ 552 h 1820"/>
                <a:gd name="T12" fmla="*/ 1820 w 1820"/>
                <a:gd name="T13" fmla="*/ 781 h 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0" h="1820">
                  <a:moveTo>
                    <a:pt x="1820" y="781"/>
                  </a:moveTo>
                  <a:cubicBezTo>
                    <a:pt x="1820" y="1820"/>
                    <a:pt x="1820" y="1820"/>
                    <a:pt x="1820" y="1820"/>
                  </a:cubicBezTo>
                  <a:cubicBezTo>
                    <a:pt x="1317" y="1820"/>
                    <a:pt x="862" y="1616"/>
                    <a:pt x="533" y="1287"/>
                  </a:cubicBezTo>
                  <a:cubicBezTo>
                    <a:pt x="204" y="958"/>
                    <a:pt x="0" y="503"/>
                    <a:pt x="0" y="0"/>
                  </a:cubicBezTo>
                  <a:cubicBezTo>
                    <a:pt x="1039" y="0"/>
                    <a:pt x="1039" y="0"/>
                    <a:pt x="1039" y="0"/>
                  </a:cubicBezTo>
                  <a:cubicBezTo>
                    <a:pt x="1039" y="216"/>
                    <a:pt x="1126" y="411"/>
                    <a:pt x="1268" y="552"/>
                  </a:cubicBezTo>
                  <a:cubicBezTo>
                    <a:pt x="1409" y="694"/>
                    <a:pt x="1604" y="781"/>
                    <a:pt x="1820" y="78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682911" y="2915314"/>
              <a:ext cx="1897317" cy="276999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700" b="1" dirty="0">
                  <a:solidFill>
                    <a:schemeClr val="accent6"/>
                  </a:solidFill>
                </a:rPr>
                <a:t>Collaborative interaction</a:t>
              </a:r>
              <a:endParaRPr lang="zh-CN" altLang="en-US" sz="1700" b="1" dirty="0">
                <a:solidFill>
                  <a:schemeClr val="accent6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682897" y="3192272"/>
              <a:ext cx="3367405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sz="1200"/>
                <a:t>Collaborate with various environmental organizations, schools, businesses, and governments to jointly promote environmental conservation initiatives and policies</a:t>
              </a:r>
              <a:endParaRPr sz="120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682247" y="4603373"/>
              <a:ext cx="1897317" cy="276999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b="1" dirty="0">
                  <a:solidFill>
                    <a:schemeClr val="accent5"/>
                  </a:solidFill>
                </a:rPr>
                <a:t>Organize activities</a:t>
              </a:r>
              <a:endParaRPr lang="zh-CN" alt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682262" y="4880102"/>
              <a:ext cx="307213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Organize environmental activities to encourage societal participation.</a:t>
              </a:r>
              <a:endParaRPr lang="zh-CN" altLang="en-US" sz="12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611772" y="4603373"/>
              <a:ext cx="1897317" cy="276999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b="1" dirty="0">
                  <a:solidFill>
                    <a:schemeClr val="accent2"/>
                  </a:solidFill>
                </a:rPr>
                <a:t>Cultivating habits</a:t>
              </a:r>
              <a:endParaRPr lang="zh-CN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41762" y="4880102"/>
              <a:ext cx="3367405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r">
                <a:lnSpc>
                  <a:spcPct val="120000"/>
                </a:lnSpc>
              </a:pPr>
              <a:r>
                <a:rPr sz="1200"/>
                <a:t>Continuously create novel, engaging, and educational environmental content to cultivate environmental awareness and habits from a young age</a:t>
              </a:r>
              <a:endParaRPr sz="12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611772" y="2910719"/>
              <a:ext cx="1897317" cy="276999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b="1" dirty="0">
                  <a:solidFill>
                    <a:schemeClr val="accent3"/>
                  </a:solidFill>
                </a:rPr>
                <a:t>Promotional education</a:t>
              </a:r>
              <a:endParaRPr lang="zh-CN" alt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123982" y="3187827"/>
              <a:ext cx="3385185" cy="75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r">
                <a:lnSpc>
                  <a:spcPct val="120000"/>
                </a:lnSpc>
              </a:pPr>
              <a:r>
                <a:rPr sz="1200"/>
                <a:t>Promote environmental knowledge through social media platforms and environmental drift bottles, among other methods.</a:t>
              </a:r>
              <a:endParaRPr sz="120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770127" y="2910719"/>
              <a:ext cx="607604" cy="607602"/>
              <a:chOff x="5575533" y="3979905"/>
              <a:chExt cx="622067" cy="622064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575533" y="3979905"/>
                <a:ext cx="622067" cy="622064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任意多边形 33"/>
              <p:cNvSpPr/>
              <p:nvPr/>
            </p:nvSpPr>
            <p:spPr bwMode="auto">
              <a:xfrm>
                <a:off x="5751343" y="4160244"/>
                <a:ext cx="264447" cy="240835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6809646" y="2910719"/>
              <a:ext cx="607604" cy="607602"/>
              <a:chOff x="6790361" y="4530807"/>
              <a:chExt cx="622067" cy="622064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6790361" y="4530807"/>
                <a:ext cx="622067" cy="622064"/>
              </a:xfrm>
              <a:prstGeom prst="ellipse">
                <a:avLst/>
              </a:prstGeom>
              <a:solidFill>
                <a:schemeClr val="accent6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6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 bwMode="auto">
              <a:xfrm>
                <a:off x="6997896" y="4704820"/>
                <a:ext cx="225102" cy="274038"/>
              </a:xfrm>
              <a:custGeom>
                <a:avLst/>
                <a:gdLst>
                  <a:gd name="connsiteX0" fmla="*/ 283816 w 438150"/>
                  <a:gd name="connsiteY0" fmla="*/ 621 h 533400"/>
                  <a:gd name="connsiteX1" fmla="*/ 286102 w 438150"/>
                  <a:gd name="connsiteY1" fmla="*/ 716 h 533400"/>
                  <a:gd name="connsiteX2" fmla="*/ 286102 w 438150"/>
                  <a:gd name="connsiteY2" fmla="*/ 124446 h 533400"/>
                  <a:gd name="connsiteX3" fmla="*/ 286197 w 438150"/>
                  <a:gd name="connsiteY3" fmla="*/ 126160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407 w 438150"/>
                  <a:gd name="connsiteY6" fmla="*/ 153021 h 533400"/>
                  <a:gd name="connsiteX7" fmla="*/ 438502 w 438150"/>
                  <a:gd name="connsiteY7" fmla="*/ 155307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3816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50098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534 w 438150"/>
                  <a:gd name="connsiteY34" fmla="*/ 133876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816" y="621"/>
                    </a:moveTo>
                    <a:cubicBezTo>
                      <a:pt x="284578" y="621"/>
                      <a:pt x="285340" y="621"/>
                      <a:pt x="286102" y="716"/>
                    </a:cubicBezTo>
                    <a:lnTo>
                      <a:pt x="286102" y="124446"/>
                    </a:lnTo>
                    <a:lnTo>
                      <a:pt x="286197" y="126160"/>
                    </a:lnTo>
                    <a:cubicBezTo>
                      <a:pt x="287055" y="141115"/>
                      <a:pt x="299532" y="153021"/>
                      <a:pt x="314677" y="153021"/>
                    </a:cubicBezTo>
                    <a:lnTo>
                      <a:pt x="314677" y="153021"/>
                    </a:lnTo>
                    <a:lnTo>
                      <a:pt x="438407" y="153021"/>
                    </a:lnTo>
                    <a:cubicBezTo>
                      <a:pt x="438502" y="153783"/>
                      <a:pt x="438502" y="154545"/>
                      <a:pt x="438502" y="155307"/>
                    </a:cubicBezTo>
                    <a:lnTo>
                      <a:pt x="438502" y="505446"/>
                    </a:lnTo>
                    <a:cubicBezTo>
                      <a:pt x="438502" y="521257"/>
                      <a:pt x="425739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3115" y="534021"/>
                      <a:pt x="352" y="521257"/>
                      <a:pt x="352" y="505446"/>
                    </a:cubicBezTo>
                    <a:lnTo>
                      <a:pt x="352" y="29196"/>
                    </a:lnTo>
                    <a:cubicBezTo>
                      <a:pt x="352" y="13385"/>
                      <a:pt x="13115" y="621"/>
                      <a:pt x="28927" y="621"/>
                    </a:cubicBezTo>
                    <a:lnTo>
                      <a:pt x="283816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50098" y="314946"/>
                    </a:lnTo>
                    <a:cubicBezTo>
                      <a:pt x="280673" y="313803"/>
                      <a:pt x="305152" y="288657"/>
                      <a:pt x="305152" y="257796"/>
                    </a:cubicBezTo>
                    <a:cubicBezTo>
                      <a:pt x="305152" y="226268"/>
                      <a:pt x="279530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9052" y="219696"/>
                      <a:pt x="286102" y="236746"/>
                      <a:pt x="286102" y="257796"/>
                    </a:cubicBezTo>
                    <a:cubicBezTo>
                      <a:pt x="286102" y="278846"/>
                      <a:pt x="269052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534" y="133876"/>
                    </a:lnTo>
                    <a:cubicBezTo>
                      <a:pt x="308772" y="133304"/>
                      <a:pt x="305152" y="129304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4767196" y="4674601"/>
              <a:ext cx="607604" cy="607602"/>
              <a:chOff x="10360160" y="4588856"/>
              <a:chExt cx="622067" cy="622064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0360160" y="4588856"/>
                <a:ext cx="622067" cy="622064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10530737" y="4772675"/>
                <a:ext cx="269680" cy="264863"/>
              </a:xfrm>
              <a:custGeom>
                <a:avLst/>
                <a:gdLst>
                  <a:gd name="connsiteX0" fmla="*/ 343764 w 533400"/>
                  <a:gd name="connsiteY0" fmla="*/ 276846 h 523875"/>
                  <a:gd name="connsiteX1" fmla="*/ 372339 w 533400"/>
                  <a:gd name="connsiteY1" fmla="*/ 305421 h 523875"/>
                  <a:gd name="connsiteX2" fmla="*/ 372339 w 533400"/>
                  <a:gd name="connsiteY2" fmla="*/ 495921 h 523875"/>
                  <a:gd name="connsiteX3" fmla="*/ 343764 w 533400"/>
                  <a:gd name="connsiteY3" fmla="*/ 524496 h 523875"/>
                  <a:gd name="connsiteX4" fmla="*/ 191364 w 533400"/>
                  <a:gd name="connsiteY4" fmla="*/ 524496 h 523875"/>
                  <a:gd name="connsiteX5" fmla="*/ 162789 w 533400"/>
                  <a:gd name="connsiteY5" fmla="*/ 495921 h 523875"/>
                  <a:gd name="connsiteX6" fmla="*/ 162789 w 533400"/>
                  <a:gd name="connsiteY6" fmla="*/ 305421 h 523875"/>
                  <a:gd name="connsiteX7" fmla="*/ 191364 w 533400"/>
                  <a:gd name="connsiteY7" fmla="*/ 276846 h 523875"/>
                  <a:gd name="connsiteX8" fmla="*/ 343764 w 533400"/>
                  <a:gd name="connsiteY8" fmla="*/ 276846 h 523875"/>
                  <a:gd name="connsiteX9" fmla="*/ 143739 w 533400"/>
                  <a:gd name="connsiteY9" fmla="*/ 114921 h 523875"/>
                  <a:gd name="connsiteX10" fmla="*/ 179934 w 533400"/>
                  <a:gd name="connsiteY10" fmla="*/ 153021 h 523875"/>
                  <a:gd name="connsiteX11" fmla="*/ 181839 w 533400"/>
                  <a:gd name="connsiteY11" fmla="*/ 153021 h 523875"/>
                  <a:gd name="connsiteX12" fmla="*/ 353289 w 533400"/>
                  <a:gd name="connsiteY12" fmla="*/ 153021 h 523875"/>
                  <a:gd name="connsiteX13" fmla="*/ 391389 w 533400"/>
                  <a:gd name="connsiteY13" fmla="*/ 116826 h 523875"/>
                  <a:gd name="connsiteX14" fmla="*/ 391389 w 533400"/>
                  <a:gd name="connsiteY14" fmla="*/ 114921 h 523875"/>
                  <a:gd name="connsiteX15" fmla="*/ 505689 w 533400"/>
                  <a:gd name="connsiteY15" fmla="*/ 114921 h 523875"/>
                  <a:gd name="connsiteX16" fmla="*/ 534264 w 533400"/>
                  <a:gd name="connsiteY16" fmla="*/ 143496 h 523875"/>
                  <a:gd name="connsiteX17" fmla="*/ 534264 w 533400"/>
                  <a:gd name="connsiteY17" fmla="*/ 381621 h 523875"/>
                  <a:gd name="connsiteX18" fmla="*/ 505689 w 533400"/>
                  <a:gd name="connsiteY18" fmla="*/ 410196 h 523875"/>
                  <a:gd name="connsiteX19" fmla="*/ 391389 w 533400"/>
                  <a:gd name="connsiteY19" fmla="*/ 410196 h 523875"/>
                  <a:gd name="connsiteX20" fmla="*/ 391389 w 533400"/>
                  <a:gd name="connsiteY20" fmla="*/ 295896 h 523875"/>
                  <a:gd name="connsiteX21" fmla="*/ 355194 w 533400"/>
                  <a:gd name="connsiteY21" fmla="*/ 257796 h 523875"/>
                  <a:gd name="connsiteX22" fmla="*/ 353289 w 533400"/>
                  <a:gd name="connsiteY22" fmla="*/ 257796 h 523875"/>
                  <a:gd name="connsiteX23" fmla="*/ 181839 w 533400"/>
                  <a:gd name="connsiteY23" fmla="*/ 257796 h 523875"/>
                  <a:gd name="connsiteX24" fmla="*/ 143739 w 533400"/>
                  <a:gd name="connsiteY24" fmla="*/ 293991 h 523875"/>
                  <a:gd name="connsiteX25" fmla="*/ 143739 w 533400"/>
                  <a:gd name="connsiteY25" fmla="*/ 295896 h 523875"/>
                  <a:gd name="connsiteX26" fmla="*/ 143739 w 533400"/>
                  <a:gd name="connsiteY26" fmla="*/ 410196 h 523875"/>
                  <a:gd name="connsiteX27" fmla="*/ 29439 w 533400"/>
                  <a:gd name="connsiteY27" fmla="*/ 410196 h 523875"/>
                  <a:gd name="connsiteX28" fmla="*/ 864 w 533400"/>
                  <a:gd name="connsiteY28" fmla="*/ 381621 h 523875"/>
                  <a:gd name="connsiteX29" fmla="*/ 864 w 533400"/>
                  <a:gd name="connsiteY29" fmla="*/ 201408 h 523875"/>
                  <a:gd name="connsiteX30" fmla="*/ 11151 w 533400"/>
                  <a:gd name="connsiteY30" fmla="*/ 175405 h 523875"/>
                  <a:gd name="connsiteX31" fmla="*/ 56300 w 533400"/>
                  <a:gd name="connsiteY31" fmla="*/ 127018 h 523875"/>
                  <a:gd name="connsiteX32" fmla="*/ 84112 w 533400"/>
                  <a:gd name="connsiteY32" fmla="*/ 114921 h 523875"/>
                  <a:gd name="connsiteX33" fmla="*/ 143739 w 533400"/>
                  <a:gd name="connsiteY33" fmla="*/ 114921 h 523875"/>
                  <a:gd name="connsiteX34" fmla="*/ 462827 w 533400"/>
                  <a:gd name="connsiteY34" fmla="*/ 172071 h 523875"/>
                  <a:gd name="connsiteX35" fmla="*/ 448539 w 533400"/>
                  <a:gd name="connsiteY35" fmla="*/ 186359 h 523875"/>
                  <a:gd name="connsiteX36" fmla="*/ 462827 w 533400"/>
                  <a:gd name="connsiteY36" fmla="*/ 200646 h 523875"/>
                  <a:gd name="connsiteX37" fmla="*/ 477114 w 533400"/>
                  <a:gd name="connsiteY37" fmla="*/ 186359 h 523875"/>
                  <a:gd name="connsiteX38" fmla="*/ 462827 w 533400"/>
                  <a:gd name="connsiteY38" fmla="*/ 172071 h 523875"/>
                  <a:gd name="connsiteX39" fmla="*/ 343764 w 533400"/>
                  <a:gd name="connsiteY39" fmla="*/ 621 h 523875"/>
                  <a:gd name="connsiteX40" fmla="*/ 372339 w 533400"/>
                  <a:gd name="connsiteY40" fmla="*/ 29196 h 523875"/>
                  <a:gd name="connsiteX41" fmla="*/ 372339 w 533400"/>
                  <a:gd name="connsiteY41" fmla="*/ 105396 h 523875"/>
                  <a:gd name="connsiteX42" fmla="*/ 343764 w 533400"/>
                  <a:gd name="connsiteY42" fmla="*/ 133971 h 523875"/>
                  <a:gd name="connsiteX43" fmla="*/ 191364 w 533400"/>
                  <a:gd name="connsiteY43" fmla="*/ 133971 h 523875"/>
                  <a:gd name="connsiteX44" fmla="*/ 162789 w 533400"/>
                  <a:gd name="connsiteY44" fmla="*/ 105396 h 523875"/>
                  <a:gd name="connsiteX45" fmla="*/ 162789 w 533400"/>
                  <a:gd name="connsiteY45" fmla="*/ 29196 h 523875"/>
                  <a:gd name="connsiteX46" fmla="*/ 191364 w 533400"/>
                  <a:gd name="connsiteY46" fmla="*/ 621 h 523875"/>
                  <a:gd name="connsiteX47" fmla="*/ 343764 w 533400"/>
                  <a:gd name="connsiteY47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3764" y="276846"/>
                    </a:moveTo>
                    <a:cubicBezTo>
                      <a:pt x="359576" y="276846"/>
                      <a:pt x="372339" y="289610"/>
                      <a:pt x="372339" y="305421"/>
                    </a:cubicBezTo>
                    <a:lnTo>
                      <a:pt x="372339" y="495921"/>
                    </a:lnTo>
                    <a:cubicBezTo>
                      <a:pt x="372339" y="511732"/>
                      <a:pt x="359576" y="524496"/>
                      <a:pt x="343764" y="524496"/>
                    </a:cubicBezTo>
                    <a:lnTo>
                      <a:pt x="191364" y="524496"/>
                    </a:lnTo>
                    <a:cubicBezTo>
                      <a:pt x="175552" y="524496"/>
                      <a:pt x="162789" y="511732"/>
                      <a:pt x="162789" y="495921"/>
                    </a:cubicBezTo>
                    <a:lnTo>
                      <a:pt x="162789" y="305421"/>
                    </a:lnTo>
                    <a:cubicBezTo>
                      <a:pt x="162789" y="289610"/>
                      <a:pt x="175552" y="276846"/>
                      <a:pt x="191364" y="276846"/>
                    </a:cubicBezTo>
                    <a:lnTo>
                      <a:pt x="343764" y="276846"/>
                    </a:lnTo>
                    <a:close/>
                    <a:moveTo>
                      <a:pt x="143739" y="114921"/>
                    </a:moveTo>
                    <a:cubicBezTo>
                      <a:pt x="143739" y="135305"/>
                      <a:pt x="159741" y="151973"/>
                      <a:pt x="179934" y="153021"/>
                    </a:cubicBezTo>
                    <a:lnTo>
                      <a:pt x="181839" y="153021"/>
                    </a:lnTo>
                    <a:lnTo>
                      <a:pt x="353289" y="153021"/>
                    </a:lnTo>
                    <a:cubicBezTo>
                      <a:pt x="373673" y="153021"/>
                      <a:pt x="390341" y="137019"/>
                      <a:pt x="391389" y="116826"/>
                    </a:cubicBezTo>
                    <a:lnTo>
                      <a:pt x="391389" y="114921"/>
                    </a:lnTo>
                    <a:lnTo>
                      <a:pt x="505689" y="114921"/>
                    </a:lnTo>
                    <a:cubicBezTo>
                      <a:pt x="521501" y="114921"/>
                      <a:pt x="534264" y="127685"/>
                      <a:pt x="534264" y="143496"/>
                    </a:cubicBezTo>
                    <a:lnTo>
                      <a:pt x="534264" y="381621"/>
                    </a:lnTo>
                    <a:cubicBezTo>
                      <a:pt x="534264" y="397432"/>
                      <a:pt x="521501" y="410196"/>
                      <a:pt x="505689" y="410196"/>
                    </a:cubicBezTo>
                    <a:lnTo>
                      <a:pt x="391389" y="410196"/>
                    </a:lnTo>
                    <a:lnTo>
                      <a:pt x="391389" y="295896"/>
                    </a:lnTo>
                    <a:cubicBezTo>
                      <a:pt x="391389" y="275512"/>
                      <a:pt x="375387" y="258844"/>
                      <a:pt x="355194" y="257796"/>
                    </a:cubicBezTo>
                    <a:lnTo>
                      <a:pt x="353289" y="257796"/>
                    </a:lnTo>
                    <a:lnTo>
                      <a:pt x="181839" y="257796"/>
                    </a:lnTo>
                    <a:cubicBezTo>
                      <a:pt x="161455" y="257796"/>
                      <a:pt x="144787" y="273798"/>
                      <a:pt x="143739" y="293991"/>
                    </a:cubicBezTo>
                    <a:lnTo>
                      <a:pt x="143739" y="295896"/>
                    </a:lnTo>
                    <a:lnTo>
                      <a:pt x="143739" y="410196"/>
                    </a:lnTo>
                    <a:lnTo>
                      <a:pt x="29439" y="410196"/>
                    </a:lnTo>
                    <a:cubicBezTo>
                      <a:pt x="13627" y="410196"/>
                      <a:pt x="864" y="397432"/>
                      <a:pt x="864" y="381621"/>
                    </a:cubicBezTo>
                    <a:lnTo>
                      <a:pt x="864" y="201408"/>
                    </a:lnTo>
                    <a:cubicBezTo>
                      <a:pt x="864" y="191788"/>
                      <a:pt x="4484" y="182454"/>
                      <a:pt x="11151" y="175405"/>
                    </a:cubicBezTo>
                    <a:lnTo>
                      <a:pt x="56300" y="127018"/>
                    </a:lnTo>
                    <a:cubicBezTo>
                      <a:pt x="63538" y="119303"/>
                      <a:pt x="73635" y="114921"/>
                      <a:pt x="84112" y="114921"/>
                    </a:cubicBez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43764" y="621"/>
                    </a:moveTo>
                    <a:cubicBezTo>
                      <a:pt x="359576" y="621"/>
                      <a:pt x="372339" y="13385"/>
                      <a:pt x="372339" y="29196"/>
                    </a:cubicBezTo>
                    <a:lnTo>
                      <a:pt x="372339" y="105396"/>
                    </a:lnTo>
                    <a:cubicBezTo>
                      <a:pt x="372339" y="121207"/>
                      <a:pt x="359576" y="133971"/>
                      <a:pt x="343764" y="133971"/>
                    </a:cubicBezTo>
                    <a:lnTo>
                      <a:pt x="191364" y="133971"/>
                    </a:lnTo>
                    <a:cubicBezTo>
                      <a:pt x="175552" y="133971"/>
                      <a:pt x="162789" y="121207"/>
                      <a:pt x="162789" y="105396"/>
                    </a:cubicBezTo>
                    <a:lnTo>
                      <a:pt x="162789" y="29196"/>
                    </a:lnTo>
                    <a:cubicBezTo>
                      <a:pt x="162789" y="13385"/>
                      <a:pt x="175552" y="621"/>
                      <a:pt x="191364" y="621"/>
                    </a:cubicBezTo>
                    <a:lnTo>
                      <a:pt x="343764" y="62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809778" y="4674601"/>
              <a:ext cx="607604" cy="607602"/>
              <a:chOff x="7345316" y="1621234"/>
              <a:chExt cx="559407" cy="559404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345316" y="1621234"/>
                <a:ext cx="559407" cy="559404"/>
              </a:xfrm>
              <a:prstGeom prst="ellipse">
                <a:avLst/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5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 bwMode="auto">
              <a:xfrm>
                <a:off x="7498371" y="1767079"/>
                <a:ext cx="246948" cy="270694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2703894" y="1352677"/>
              <a:ext cx="6784212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User promotion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Title 5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Promotion of environmental conservation principles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84835" y="0"/>
            <a:ext cx="10858500" cy="5377805"/>
            <a:chOff x="660400" y="1019175"/>
            <a:chExt cx="10858500" cy="5377805"/>
          </a:xfrm>
        </p:grpSpPr>
        <p:grpSp>
          <p:nvGrpSpPr>
            <p:cNvPr id="16" name="组合 15"/>
            <p:cNvGrpSpPr/>
            <p:nvPr/>
          </p:nvGrpSpPr>
          <p:grpSpPr>
            <a:xfrm>
              <a:off x="1476286" y="4274175"/>
              <a:ext cx="3118637" cy="2122805"/>
              <a:chOff x="1828033" y="3283575"/>
              <a:chExt cx="3118637" cy="2122805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828033" y="3362325"/>
                <a:ext cx="577572" cy="577570"/>
                <a:chOff x="3866383" y="1968240"/>
                <a:chExt cx="444222" cy="444220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3866383" y="1968240"/>
                  <a:ext cx="444222" cy="444220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" name="任意多边形 5"/>
                <p:cNvSpPr/>
                <p:nvPr/>
              </p:nvSpPr>
              <p:spPr bwMode="auto">
                <a:xfrm>
                  <a:off x="3985714" y="2113265"/>
                  <a:ext cx="205561" cy="15417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2447310" y="3283575"/>
                <a:ext cx="2499360" cy="2122805"/>
                <a:chOff x="2447310" y="3466444"/>
                <a:chExt cx="2499360" cy="2122805"/>
              </a:xfrm>
            </p:grpSpPr>
            <p:sp>
              <p:nvSpPr>
                <p:cNvPr id="13" name="文本框 12"/>
                <p:cNvSpPr txBox="1"/>
                <p:nvPr/>
              </p:nvSpPr>
              <p:spPr>
                <a:xfrm>
                  <a:off x="2447310" y="3466444"/>
                  <a:ext cx="2000864" cy="3693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Public interest</a:t>
                  </a:r>
                  <a:endPara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>
                  <a:off x="2447310" y="3836014"/>
                  <a:ext cx="2499360" cy="175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sz="1200">
                      <a:solidFill>
                        <a:srgbClr val="000000"/>
                      </a:solidFill>
                      <a:highlight>
                        <a:srgbClr val="FFFFFF">
                          <a:alpha val="0"/>
                        </a:srgbClr>
                      </a:highlight>
                      <a:latin typeface="微软雅黑"/>
                      <a:sym typeface="+mn-ea"/>
                    </a:rPr>
                    <a:t>The ultimate goal is to establish a decentralized, self-sustaining economy that drives technological innovation and charitable donations.</a:t>
                  </a:r>
                  <a:endParaRPr sz="120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/>
                    <a:sym typeface="+mn-ea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4779579" y="4352925"/>
              <a:ext cx="577572" cy="577570"/>
              <a:chOff x="4669386" y="1968240"/>
              <a:chExt cx="444222" cy="44422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669386" y="1968240"/>
                <a:ext cx="444222" cy="444220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 bwMode="auto">
              <a:xfrm>
                <a:off x="4788717" y="2104784"/>
                <a:ext cx="205561" cy="171132"/>
              </a:xfrm>
              <a:custGeom>
                <a:avLst/>
                <a:gdLst>
                  <a:gd name="connsiteX0" fmla="*/ 483573 w 526297"/>
                  <a:gd name="connsiteY0" fmla="*/ 133971 h 438150"/>
                  <a:gd name="connsiteX1" fmla="*/ 527674 w 526297"/>
                  <a:gd name="connsiteY1" fmla="*/ 178072 h 438150"/>
                  <a:gd name="connsiteX2" fmla="*/ 527579 w 526297"/>
                  <a:gd name="connsiteY2" fmla="*/ 181501 h 438150"/>
                  <a:gd name="connsiteX3" fmla="*/ 514244 w 526297"/>
                  <a:gd name="connsiteY3" fmla="*/ 355237 h 438150"/>
                  <a:gd name="connsiteX4" fmla="*/ 485764 w 526297"/>
                  <a:gd name="connsiteY4" fmla="*/ 381621 h 438150"/>
                  <a:gd name="connsiteX5" fmla="*/ 454998 w 526297"/>
                  <a:gd name="connsiteY5" fmla="*/ 381621 h 438150"/>
                  <a:gd name="connsiteX6" fmla="*/ 454998 w 526297"/>
                  <a:gd name="connsiteY6" fmla="*/ 438771 h 438150"/>
                  <a:gd name="connsiteX7" fmla="*/ 435948 w 526297"/>
                  <a:gd name="connsiteY7" fmla="*/ 438771 h 438150"/>
                  <a:gd name="connsiteX8" fmla="*/ 435948 w 526297"/>
                  <a:gd name="connsiteY8" fmla="*/ 381621 h 438150"/>
                  <a:gd name="connsiteX9" fmla="*/ 93048 w 526297"/>
                  <a:gd name="connsiteY9" fmla="*/ 381621 h 438150"/>
                  <a:gd name="connsiteX10" fmla="*/ 93048 w 526297"/>
                  <a:gd name="connsiteY10" fmla="*/ 438771 h 438150"/>
                  <a:gd name="connsiteX11" fmla="*/ 73998 w 526297"/>
                  <a:gd name="connsiteY11" fmla="*/ 438771 h 438150"/>
                  <a:gd name="connsiteX12" fmla="*/ 73998 w 526297"/>
                  <a:gd name="connsiteY12" fmla="*/ 381621 h 438150"/>
                  <a:gd name="connsiteX13" fmla="*/ 43328 w 526297"/>
                  <a:gd name="connsiteY13" fmla="*/ 381621 h 438150"/>
                  <a:gd name="connsiteX14" fmla="*/ 14848 w 526297"/>
                  <a:gd name="connsiteY14" fmla="*/ 355237 h 438150"/>
                  <a:gd name="connsiteX15" fmla="*/ 1513 w 526297"/>
                  <a:gd name="connsiteY15" fmla="*/ 181501 h 438150"/>
                  <a:gd name="connsiteX16" fmla="*/ 42089 w 526297"/>
                  <a:gd name="connsiteY16" fmla="*/ 134162 h 438150"/>
                  <a:gd name="connsiteX17" fmla="*/ 45518 w 526297"/>
                  <a:gd name="connsiteY17" fmla="*/ 134066 h 438150"/>
                  <a:gd name="connsiteX18" fmla="*/ 101906 w 526297"/>
                  <a:gd name="connsiteY18" fmla="*/ 180834 h 438150"/>
                  <a:gd name="connsiteX19" fmla="*/ 121623 w 526297"/>
                  <a:gd name="connsiteY19" fmla="*/ 286371 h 438150"/>
                  <a:gd name="connsiteX20" fmla="*/ 407373 w 526297"/>
                  <a:gd name="connsiteY20" fmla="*/ 286371 h 438150"/>
                  <a:gd name="connsiteX21" fmla="*/ 427185 w 526297"/>
                  <a:gd name="connsiteY21" fmla="*/ 180739 h 438150"/>
                  <a:gd name="connsiteX22" fmla="*/ 483573 w 526297"/>
                  <a:gd name="connsiteY22" fmla="*/ 133971 h 438150"/>
                  <a:gd name="connsiteX23" fmla="*/ 416898 w 526297"/>
                  <a:gd name="connsiteY23" fmla="*/ 621 h 438150"/>
                  <a:gd name="connsiteX24" fmla="*/ 483573 w 526297"/>
                  <a:gd name="connsiteY24" fmla="*/ 67296 h 438150"/>
                  <a:gd name="connsiteX25" fmla="*/ 483573 w 526297"/>
                  <a:gd name="connsiteY25" fmla="*/ 115397 h 438150"/>
                  <a:gd name="connsiteX26" fmla="*/ 476429 w 526297"/>
                  <a:gd name="connsiteY26" fmla="*/ 114921 h 438150"/>
                  <a:gd name="connsiteX27" fmla="*/ 412040 w 526297"/>
                  <a:gd name="connsiteY27" fmla="*/ 166451 h 438150"/>
                  <a:gd name="connsiteX28" fmla="*/ 411564 w 526297"/>
                  <a:gd name="connsiteY28" fmla="*/ 168737 h 438150"/>
                  <a:gd name="connsiteX29" fmla="*/ 393086 w 526297"/>
                  <a:gd name="connsiteY29" fmla="*/ 267321 h 438150"/>
                  <a:gd name="connsiteX30" fmla="*/ 135911 w 526297"/>
                  <a:gd name="connsiteY30" fmla="*/ 267321 h 438150"/>
                  <a:gd name="connsiteX31" fmla="*/ 117432 w 526297"/>
                  <a:gd name="connsiteY31" fmla="*/ 168737 h 438150"/>
                  <a:gd name="connsiteX32" fmla="*/ 52567 w 526297"/>
                  <a:gd name="connsiteY32" fmla="*/ 114921 h 438150"/>
                  <a:gd name="connsiteX33" fmla="*/ 54948 w 526297"/>
                  <a:gd name="connsiteY33" fmla="*/ 67296 h 438150"/>
                  <a:gd name="connsiteX34" fmla="*/ 121623 w 526297"/>
                  <a:gd name="connsiteY34" fmla="*/ 621 h 438150"/>
                  <a:gd name="connsiteX35" fmla="*/ 416898 w 526297"/>
                  <a:gd name="connsiteY3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26297" h="438150">
                    <a:moveTo>
                      <a:pt x="483573" y="133971"/>
                    </a:moveTo>
                    <a:cubicBezTo>
                      <a:pt x="507957" y="133971"/>
                      <a:pt x="527674" y="153688"/>
                      <a:pt x="527674" y="178072"/>
                    </a:cubicBezTo>
                    <a:cubicBezTo>
                      <a:pt x="527674" y="179215"/>
                      <a:pt x="527674" y="180358"/>
                      <a:pt x="527579" y="181501"/>
                    </a:cubicBezTo>
                    <a:lnTo>
                      <a:pt x="514244" y="355237"/>
                    </a:lnTo>
                    <a:cubicBezTo>
                      <a:pt x="513101" y="370096"/>
                      <a:pt x="500718" y="381621"/>
                      <a:pt x="485764" y="381621"/>
                    </a:cubicBezTo>
                    <a:lnTo>
                      <a:pt x="454998" y="381621"/>
                    </a:lnTo>
                    <a:lnTo>
                      <a:pt x="454998" y="438771"/>
                    </a:lnTo>
                    <a:lnTo>
                      <a:pt x="435948" y="438771"/>
                    </a:lnTo>
                    <a:lnTo>
                      <a:pt x="435948" y="381621"/>
                    </a:lnTo>
                    <a:lnTo>
                      <a:pt x="93048" y="381621"/>
                    </a:lnTo>
                    <a:lnTo>
                      <a:pt x="93048" y="438771"/>
                    </a:lnTo>
                    <a:lnTo>
                      <a:pt x="73998" y="438771"/>
                    </a:lnTo>
                    <a:lnTo>
                      <a:pt x="73998" y="381621"/>
                    </a:lnTo>
                    <a:lnTo>
                      <a:pt x="43328" y="381621"/>
                    </a:lnTo>
                    <a:cubicBezTo>
                      <a:pt x="28373" y="381621"/>
                      <a:pt x="15991" y="370096"/>
                      <a:pt x="14848" y="355237"/>
                    </a:cubicBezTo>
                    <a:lnTo>
                      <a:pt x="1513" y="181501"/>
                    </a:lnTo>
                    <a:cubicBezTo>
                      <a:pt x="-392" y="157212"/>
                      <a:pt x="17801" y="135971"/>
                      <a:pt x="42089" y="134162"/>
                    </a:cubicBezTo>
                    <a:cubicBezTo>
                      <a:pt x="43232" y="134066"/>
                      <a:pt x="44375" y="134066"/>
                      <a:pt x="45518" y="134066"/>
                    </a:cubicBezTo>
                    <a:cubicBezTo>
                      <a:pt x="73141" y="134066"/>
                      <a:pt x="96858" y="153688"/>
                      <a:pt x="101906" y="180834"/>
                    </a:cubicBezTo>
                    <a:lnTo>
                      <a:pt x="121623" y="286371"/>
                    </a:lnTo>
                    <a:lnTo>
                      <a:pt x="407373" y="286371"/>
                    </a:lnTo>
                    <a:lnTo>
                      <a:pt x="427185" y="180739"/>
                    </a:lnTo>
                    <a:cubicBezTo>
                      <a:pt x="432233" y="153592"/>
                      <a:pt x="455951" y="133971"/>
                      <a:pt x="483573" y="133971"/>
                    </a:cubicBezTo>
                    <a:close/>
                    <a:moveTo>
                      <a:pt x="416898" y="621"/>
                    </a:moveTo>
                    <a:cubicBezTo>
                      <a:pt x="453760" y="621"/>
                      <a:pt x="483573" y="30434"/>
                      <a:pt x="483573" y="67296"/>
                    </a:cubicBezTo>
                    <a:lnTo>
                      <a:pt x="483573" y="115397"/>
                    </a:lnTo>
                    <a:cubicBezTo>
                      <a:pt x="481192" y="115112"/>
                      <a:pt x="478811" y="114921"/>
                      <a:pt x="476429" y="114921"/>
                    </a:cubicBezTo>
                    <a:cubicBezTo>
                      <a:pt x="445473" y="114921"/>
                      <a:pt x="418803" y="136448"/>
                      <a:pt x="412040" y="166451"/>
                    </a:cubicBezTo>
                    <a:lnTo>
                      <a:pt x="411564" y="168737"/>
                    </a:lnTo>
                    <a:lnTo>
                      <a:pt x="393086" y="267321"/>
                    </a:lnTo>
                    <a:lnTo>
                      <a:pt x="135911" y="267321"/>
                    </a:lnTo>
                    <a:lnTo>
                      <a:pt x="117432" y="168737"/>
                    </a:lnTo>
                    <a:cubicBezTo>
                      <a:pt x="111622" y="137495"/>
                      <a:pt x="84285" y="114921"/>
                      <a:pt x="52567" y="114921"/>
                    </a:cubicBezTo>
                    <a:lnTo>
                      <a:pt x="54948" y="67296"/>
                    </a:lnTo>
                    <a:cubicBezTo>
                      <a:pt x="54948" y="30434"/>
                      <a:pt x="84761" y="621"/>
                      <a:pt x="121623" y="621"/>
                    </a:cubicBezTo>
                    <a:lnTo>
                      <a:pt x="416898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384250" y="4274175"/>
              <a:ext cx="2671445" cy="1568388"/>
              <a:chOff x="2432704" y="3466444"/>
              <a:chExt cx="2671445" cy="1568388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447309" y="3466444"/>
                <a:ext cx="2000863" cy="369332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 new economic model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432704" y="3836014"/>
                <a:ext cx="2671445" cy="119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sz="120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/>
                    <a:sym typeface="+mn-ea"/>
                  </a:rPr>
                  <a:t>This model encourages individual participation, creating a balanced ecosystem.</a:t>
                </a:r>
                <a:endParaRPr sz="120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/>
                  <a:sym typeface="+mn-ea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082872" y="4274175"/>
              <a:ext cx="2933216" cy="1566545"/>
              <a:chOff x="8434619" y="3283575"/>
              <a:chExt cx="2933216" cy="1566545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8434619" y="3362325"/>
                <a:ext cx="577572" cy="577570"/>
                <a:chOff x="5472389" y="1968240"/>
                <a:chExt cx="444222" cy="444220"/>
              </a:xfrm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5472389" y="1968240"/>
                  <a:ext cx="444222" cy="444220"/>
                </a:xfrm>
                <a:prstGeom prst="ellipse">
                  <a:avLst/>
                </a:prstGeom>
                <a:solidFill>
                  <a:schemeClr val="accent3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3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任意多边形 11"/>
                <p:cNvSpPr/>
                <p:nvPr/>
              </p:nvSpPr>
              <p:spPr bwMode="auto">
                <a:xfrm>
                  <a:off x="5591719" y="2096747"/>
                  <a:ext cx="205561" cy="187207"/>
                </a:xfrm>
                <a:custGeom>
                  <a:avLst/>
                  <a:gdLst>
                    <a:gd name="connsiteX0" fmla="*/ 125329 w 533400"/>
                    <a:gd name="connsiteY0" fmla="*/ 229221 h 485775"/>
                    <a:gd name="connsiteX1" fmla="*/ 125329 w 533400"/>
                    <a:gd name="connsiteY1" fmla="*/ 276846 h 485775"/>
                    <a:gd name="connsiteX2" fmla="*/ 144379 w 533400"/>
                    <a:gd name="connsiteY2" fmla="*/ 276846 h 485775"/>
                    <a:gd name="connsiteX3" fmla="*/ 144379 w 533400"/>
                    <a:gd name="connsiteY3" fmla="*/ 229221 h 485775"/>
                    <a:gd name="connsiteX4" fmla="*/ 392029 w 533400"/>
                    <a:gd name="connsiteY4" fmla="*/ 229221 h 485775"/>
                    <a:gd name="connsiteX5" fmla="*/ 392029 w 533400"/>
                    <a:gd name="connsiteY5" fmla="*/ 276846 h 485775"/>
                    <a:gd name="connsiteX6" fmla="*/ 411079 w 533400"/>
                    <a:gd name="connsiteY6" fmla="*/ 276846 h 485775"/>
                    <a:gd name="connsiteX7" fmla="*/ 411079 w 533400"/>
                    <a:gd name="connsiteY7" fmla="*/ 229221 h 485775"/>
                    <a:gd name="connsiteX8" fmla="*/ 534904 w 533400"/>
                    <a:gd name="connsiteY8" fmla="*/ 229221 h 485775"/>
                    <a:gd name="connsiteX9" fmla="*/ 534904 w 533400"/>
                    <a:gd name="connsiteY9" fmla="*/ 457821 h 485775"/>
                    <a:gd name="connsiteX10" fmla="*/ 506329 w 533400"/>
                    <a:gd name="connsiteY10" fmla="*/ 486396 h 485775"/>
                    <a:gd name="connsiteX11" fmla="*/ 30079 w 533400"/>
                    <a:gd name="connsiteY11" fmla="*/ 486396 h 485775"/>
                    <a:gd name="connsiteX12" fmla="*/ 1504 w 533400"/>
                    <a:gd name="connsiteY12" fmla="*/ 457821 h 485775"/>
                    <a:gd name="connsiteX13" fmla="*/ 1504 w 533400"/>
                    <a:gd name="connsiteY13" fmla="*/ 229221 h 485775"/>
                    <a:gd name="connsiteX14" fmla="*/ 125329 w 533400"/>
                    <a:gd name="connsiteY14" fmla="*/ 229221 h 485775"/>
                    <a:gd name="connsiteX15" fmla="*/ 372979 w 533400"/>
                    <a:gd name="connsiteY15" fmla="*/ 621 h 485775"/>
                    <a:gd name="connsiteX16" fmla="*/ 411079 w 533400"/>
                    <a:gd name="connsiteY16" fmla="*/ 36816 h 485775"/>
                    <a:gd name="connsiteX17" fmla="*/ 411079 w 533400"/>
                    <a:gd name="connsiteY17" fmla="*/ 38721 h 485775"/>
                    <a:gd name="connsiteX18" fmla="*/ 411079 w 533400"/>
                    <a:gd name="connsiteY18" fmla="*/ 114921 h 485775"/>
                    <a:gd name="connsiteX19" fmla="*/ 506329 w 533400"/>
                    <a:gd name="connsiteY19" fmla="*/ 114921 h 485775"/>
                    <a:gd name="connsiteX20" fmla="*/ 534904 w 533400"/>
                    <a:gd name="connsiteY20" fmla="*/ 143496 h 485775"/>
                    <a:gd name="connsiteX21" fmla="*/ 534904 w 533400"/>
                    <a:gd name="connsiteY21" fmla="*/ 210171 h 485775"/>
                    <a:gd name="connsiteX22" fmla="*/ 1504 w 533400"/>
                    <a:gd name="connsiteY22" fmla="*/ 210171 h 485775"/>
                    <a:gd name="connsiteX23" fmla="*/ 1504 w 533400"/>
                    <a:gd name="connsiteY23" fmla="*/ 143496 h 485775"/>
                    <a:gd name="connsiteX24" fmla="*/ 30079 w 533400"/>
                    <a:gd name="connsiteY24" fmla="*/ 114921 h 485775"/>
                    <a:gd name="connsiteX25" fmla="*/ 125329 w 533400"/>
                    <a:gd name="connsiteY25" fmla="*/ 114921 h 485775"/>
                    <a:gd name="connsiteX26" fmla="*/ 125329 w 533400"/>
                    <a:gd name="connsiteY26" fmla="*/ 38721 h 485775"/>
                    <a:gd name="connsiteX27" fmla="*/ 161524 w 533400"/>
                    <a:gd name="connsiteY27" fmla="*/ 621 h 485775"/>
                    <a:gd name="connsiteX28" fmla="*/ 163429 w 533400"/>
                    <a:gd name="connsiteY28" fmla="*/ 621 h 485775"/>
                    <a:gd name="connsiteX29" fmla="*/ 372979 w 533400"/>
                    <a:gd name="connsiteY29" fmla="*/ 621 h 485775"/>
                    <a:gd name="connsiteX30" fmla="*/ 372979 w 533400"/>
                    <a:gd name="connsiteY30" fmla="*/ 19671 h 485775"/>
                    <a:gd name="connsiteX31" fmla="*/ 163429 w 533400"/>
                    <a:gd name="connsiteY31" fmla="*/ 19671 h 485775"/>
                    <a:gd name="connsiteX32" fmla="*/ 144474 w 533400"/>
                    <a:gd name="connsiteY32" fmla="*/ 37292 h 485775"/>
                    <a:gd name="connsiteX33" fmla="*/ 144379 w 533400"/>
                    <a:gd name="connsiteY33" fmla="*/ 38721 h 485775"/>
                    <a:gd name="connsiteX34" fmla="*/ 144379 w 533400"/>
                    <a:gd name="connsiteY34" fmla="*/ 114921 h 485775"/>
                    <a:gd name="connsiteX35" fmla="*/ 392029 w 533400"/>
                    <a:gd name="connsiteY35" fmla="*/ 114921 h 485775"/>
                    <a:gd name="connsiteX36" fmla="*/ 392029 w 533400"/>
                    <a:gd name="connsiteY36" fmla="*/ 38721 h 485775"/>
                    <a:gd name="connsiteX37" fmla="*/ 375836 w 533400"/>
                    <a:gd name="connsiteY37" fmla="*/ 19862 h 485775"/>
                    <a:gd name="connsiteX38" fmla="*/ 374408 w 533400"/>
                    <a:gd name="connsiteY38" fmla="*/ 19671 h 485775"/>
                    <a:gd name="connsiteX39" fmla="*/ 372979 w 533400"/>
                    <a:gd name="connsiteY39" fmla="*/ 19671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33400" h="485775">
                      <a:moveTo>
                        <a:pt x="125329" y="229221"/>
                      </a:moveTo>
                      <a:lnTo>
                        <a:pt x="125329" y="276846"/>
                      </a:lnTo>
                      <a:lnTo>
                        <a:pt x="144379" y="276846"/>
                      </a:lnTo>
                      <a:lnTo>
                        <a:pt x="144379" y="229221"/>
                      </a:lnTo>
                      <a:lnTo>
                        <a:pt x="392029" y="229221"/>
                      </a:lnTo>
                      <a:lnTo>
                        <a:pt x="392029" y="276846"/>
                      </a:lnTo>
                      <a:lnTo>
                        <a:pt x="411079" y="276846"/>
                      </a:lnTo>
                      <a:lnTo>
                        <a:pt x="411079" y="229221"/>
                      </a:lnTo>
                      <a:lnTo>
                        <a:pt x="534904" y="229221"/>
                      </a:lnTo>
                      <a:lnTo>
                        <a:pt x="534904" y="457821"/>
                      </a:lnTo>
                      <a:cubicBezTo>
                        <a:pt x="534904" y="473632"/>
                        <a:pt x="522141" y="486396"/>
                        <a:pt x="506329" y="486396"/>
                      </a:cubicBezTo>
                      <a:lnTo>
                        <a:pt x="30079" y="486396"/>
                      </a:lnTo>
                      <a:cubicBezTo>
                        <a:pt x="14267" y="486396"/>
                        <a:pt x="1504" y="473632"/>
                        <a:pt x="1504" y="457821"/>
                      </a:cubicBezTo>
                      <a:lnTo>
                        <a:pt x="1504" y="229221"/>
                      </a:lnTo>
                      <a:lnTo>
                        <a:pt x="125329" y="229221"/>
                      </a:lnTo>
                      <a:close/>
                      <a:moveTo>
                        <a:pt x="372979" y="621"/>
                      </a:moveTo>
                      <a:cubicBezTo>
                        <a:pt x="393363" y="621"/>
                        <a:pt x="410031" y="16623"/>
                        <a:pt x="411079" y="36816"/>
                      </a:cubicBezTo>
                      <a:lnTo>
                        <a:pt x="411079" y="38721"/>
                      </a:lnTo>
                      <a:lnTo>
                        <a:pt x="411079" y="114921"/>
                      </a:lnTo>
                      <a:lnTo>
                        <a:pt x="506329" y="114921"/>
                      </a:lnTo>
                      <a:cubicBezTo>
                        <a:pt x="522141" y="114921"/>
                        <a:pt x="534904" y="127685"/>
                        <a:pt x="534904" y="143496"/>
                      </a:cubicBezTo>
                      <a:lnTo>
                        <a:pt x="534904" y="210171"/>
                      </a:lnTo>
                      <a:lnTo>
                        <a:pt x="1504" y="210171"/>
                      </a:lnTo>
                      <a:lnTo>
                        <a:pt x="1504" y="143496"/>
                      </a:lnTo>
                      <a:cubicBezTo>
                        <a:pt x="1504" y="127685"/>
                        <a:pt x="14267" y="114921"/>
                        <a:pt x="30079" y="114921"/>
                      </a:cubicBezTo>
                      <a:lnTo>
                        <a:pt x="125329" y="114921"/>
                      </a:lnTo>
                      <a:lnTo>
                        <a:pt x="125329" y="38721"/>
                      </a:lnTo>
                      <a:cubicBezTo>
                        <a:pt x="125329" y="18337"/>
                        <a:pt x="141331" y="1669"/>
                        <a:pt x="161524" y="621"/>
                      </a:cubicBezTo>
                      <a:lnTo>
                        <a:pt x="163429" y="621"/>
                      </a:lnTo>
                      <a:lnTo>
                        <a:pt x="372979" y="621"/>
                      </a:lnTo>
                      <a:close/>
                      <a:moveTo>
                        <a:pt x="372979" y="19671"/>
                      </a:moveTo>
                      <a:lnTo>
                        <a:pt x="163429" y="19671"/>
                      </a:lnTo>
                      <a:cubicBezTo>
                        <a:pt x="153428" y="19671"/>
                        <a:pt x="145141" y="27482"/>
                        <a:pt x="144474" y="37292"/>
                      </a:cubicBezTo>
                      <a:lnTo>
                        <a:pt x="144379" y="38721"/>
                      </a:lnTo>
                      <a:lnTo>
                        <a:pt x="144379" y="114921"/>
                      </a:lnTo>
                      <a:lnTo>
                        <a:pt x="392029" y="114921"/>
                      </a:lnTo>
                      <a:lnTo>
                        <a:pt x="392029" y="38721"/>
                      </a:lnTo>
                      <a:cubicBezTo>
                        <a:pt x="392029" y="29196"/>
                        <a:pt x="384981" y="21290"/>
                        <a:pt x="375836" y="19862"/>
                      </a:cubicBezTo>
                      <a:lnTo>
                        <a:pt x="374408" y="19671"/>
                      </a:lnTo>
                      <a:lnTo>
                        <a:pt x="372979" y="19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9053895" y="3283575"/>
                <a:ext cx="2313940" cy="1566545"/>
                <a:chOff x="2447309" y="3466444"/>
                <a:chExt cx="2313940" cy="1566545"/>
              </a:xfrm>
            </p:grpSpPr>
            <p:sp>
              <p:nvSpPr>
                <p:cNvPr id="27" name="文本框 26"/>
                <p:cNvSpPr txBox="1"/>
                <p:nvPr/>
              </p:nvSpPr>
              <p:spPr>
                <a:xfrm>
                  <a:off x="2447309" y="3466444"/>
                  <a:ext cx="2000863" cy="3693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Environmental benefit</a:t>
                  </a:r>
                  <a:endPara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2447309" y="3836014"/>
                  <a:ext cx="2313940" cy="1196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lang="en-US" altLang="zh-CN" sz="1200" dirty="0"/>
                    <a:t>E</a:t>
                  </a:r>
                  <a:r>
                    <a:rPr lang="zh-CN" altLang="en-US" sz="1200" dirty="0"/>
                    <a:t>nvironmental organizations will receive token payments equivalent to the scale of token payments from individual participants.</a:t>
                  </a:r>
                  <a:endParaRPr lang="zh-CN" altLang="en-US" sz="1200" dirty="0"/>
                </a:p>
              </p:txBody>
            </p:sp>
          </p:grpSp>
        </p:grpSp>
        <p:sp>
          <p:nvSpPr>
            <p:cNvPr id="3" name="文本框 2"/>
            <p:cNvSpPr txBox="1"/>
            <p:nvPr/>
          </p:nvSpPr>
          <p:spPr>
            <a:xfrm>
              <a:off x="660400" y="1019175"/>
              <a:ext cx="10858500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endParaRPr lang="zh-CN" altLang="en-US" sz="2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endParaRPr lang="zh-CN" altLang="en-US" sz="2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endParaRPr lang="zh-CN" altLang="en-US" sz="2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endParaRPr lang="zh-CN" altLang="en-US" sz="2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Building a global environmental platform and community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itle 6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World environmental platform and community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Thank You</a:t>
            </a:r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 fontScale="90000"/>
          </a:bodyPr>
          <a:lstStyle/>
          <a:p>
            <a:pPr lvl="0"/>
            <a:r>
              <a:rPr lang="en-US"/>
              <a:t>01.Environmental issues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ym typeface="+mn-ea"/>
              </a:rPr>
              <a:t>Introduction to environmental issues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ïṣliḓé"/>
          <p:cNvGrpSpPr/>
          <p:nvPr/>
        </p:nvGrpSpPr>
        <p:grpSpPr>
          <a:xfrm>
            <a:off x="820058" y="2031103"/>
            <a:ext cx="5032713" cy="2941287"/>
            <a:chOff x="820058" y="3160768"/>
            <a:chExt cx="5032713" cy="2941287"/>
          </a:xfrm>
        </p:grpSpPr>
        <p:cxnSp>
          <p:nvCxnSpPr>
            <p:cNvPr id="3" name="íSḷíďê"/>
            <p:cNvCxnSpPr/>
            <p:nvPr/>
          </p:nvCxnSpPr>
          <p:spPr>
            <a:xfrm>
              <a:off x="820058" y="3160768"/>
              <a:ext cx="0" cy="618671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îṡliďê"/>
            <p:cNvSpPr txBox="1"/>
            <p:nvPr/>
          </p:nvSpPr>
          <p:spPr>
            <a:xfrm>
              <a:off x="943427" y="3160768"/>
              <a:ext cx="4909343" cy="369332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/>
                <a:t>Root causes of climate change</a:t>
              </a:r>
              <a:endParaRPr lang="zh-CN" altLang="en-US" sz="1600" b="1" dirty="0"/>
            </a:p>
          </p:txBody>
        </p:sp>
        <p:sp>
          <p:nvSpPr>
            <p:cNvPr id="6" name="íşḷiďe"/>
            <p:cNvSpPr txBox="1"/>
            <p:nvPr/>
          </p:nvSpPr>
          <p:spPr>
            <a:xfrm>
              <a:off x="943428" y="3530100"/>
              <a:ext cx="4909343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/>
                <a:t>Too much carbon is emitted by human activities, exacerbating global warming.</a:t>
              </a:r>
              <a:endParaRPr lang="en-US" altLang="zh-CN" sz="1200" dirty="0"/>
            </a:p>
          </p:txBody>
        </p:sp>
        <p:cxnSp>
          <p:nvCxnSpPr>
            <p:cNvPr id="9" name="îṩ1íḋe"/>
            <p:cNvCxnSpPr/>
            <p:nvPr/>
          </p:nvCxnSpPr>
          <p:spPr>
            <a:xfrm>
              <a:off x="820058" y="4290536"/>
              <a:ext cx="0" cy="61867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ïṡļîdé"/>
            <p:cNvSpPr txBox="1"/>
            <p:nvPr/>
          </p:nvSpPr>
          <p:spPr>
            <a:xfrm>
              <a:off x="943427" y="4290536"/>
              <a:ext cx="4909343" cy="369332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/>
                <a:t>Increased extreme weather events</a:t>
              </a:r>
              <a:endParaRPr lang="zh-CN" altLang="en-US" sz="1600" b="1" dirty="0"/>
            </a:p>
          </p:txBody>
        </p:sp>
        <p:sp>
          <p:nvSpPr>
            <p:cNvPr id="11" name="íšlîḓê"/>
            <p:cNvSpPr txBox="1"/>
            <p:nvPr/>
          </p:nvSpPr>
          <p:spPr>
            <a:xfrm>
              <a:off x="943428" y="4659868"/>
              <a:ext cx="4909343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Hurricanes, floods and other disasters are more frequent due to climate warming</a:t>
              </a:r>
              <a:endParaRPr lang="zh-CN" altLang="en-US" sz="1200" dirty="0"/>
            </a:p>
          </p:txBody>
        </p:sp>
        <p:cxnSp>
          <p:nvCxnSpPr>
            <p:cNvPr id="21" name="îṧḷíďê"/>
            <p:cNvCxnSpPr/>
            <p:nvPr/>
          </p:nvCxnSpPr>
          <p:spPr>
            <a:xfrm>
              <a:off x="820058" y="5420303"/>
              <a:ext cx="0" cy="618671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ïSľîḋe"/>
            <p:cNvSpPr txBox="1"/>
            <p:nvPr/>
          </p:nvSpPr>
          <p:spPr>
            <a:xfrm>
              <a:off x="943427" y="5420303"/>
              <a:ext cx="4909343" cy="369332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/>
                <a:t>Ecosystem imbalance</a:t>
              </a:r>
              <a:endParaRPr lang="zh-CN" altLang="en-US" sz="1600" b="1" dirty="0"/>
            </a:p>
          </p:txBody>
        </p:sp>
        <p:sp>
          <p:nvSpPr>
            <p:cNvPr id="23" name="ïşḻïďe"/>
            <p:cNvSpPr txBox="1"/>
            <p:nvPr/>
          </p:nvSpPr>
          <p:spPr>
            <a:xfrm>
              <a:off x="943428" y="5789635"/>
              <a:ext cx="4909343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Climate warming causes damage and threats to ecosystems</a:t>
              </a:r>
              <a:endParaRPr lang="zh-CN" altLang="en-US" sz="1200" dirty="0"/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Global Warming - Crisis and response</a:t>
            </a:r>
            <a:endParaRPr lang="en-US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8255" y="1345565"/>
            <a:ext cx="5160010" cy="15462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58255" y="2997200"/>
            <a:ext cx="5160010" cy="15113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8255" y="4624705"/>
            <a:ext cx="5160645" cy="191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1379029" cy="6858000"/>
            <a:chOff x="0" y="0"/>
            <a:chExt cx="11379029" cy="6858000"/>
          </a:xfrm>
        </p:grpSpPr>
        <p:sp>
          <p:nvSpPr>
            <p:cNvPr id="81" name="矩形 80"/>
            <p:cNvSpPr/>
            <p:nvPr/>
          </p:nvSpPr>
          <p:spPr>
            <a:xfrm>
              <a:off x="0" y="0"/>
              <a:ext cx="4165600" cy="6858000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4637420" y="1707152"/>
              <a:ext cx="2219960" cy="4251514"/>
              <a:chOff x="4446920" y="1440452"/>
              <a:chExt cx="2219960" cy="4251514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4446923" y="4497050"/>
                <a:ext cx="19974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ecosystem stability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flipH="1">
                <a:off x="4446920" y="4929777"/>
                <a:ext cx="2219960" cy="76218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Biodiversity plays a key role in maintaining ecological balance.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639713" y="1440452"/>
                <a:ext cx="114142" cy="492731"/>
              </a:xfrm>
              <a:prstGeom prst="rect">
                <a:avLst/>
              </a:prstGeom>
              <a:solidFill>
                <a:schemeClr val="accent6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6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446921" y="3439689"/>
                <a:ext cx="11587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tx1">
                        <a:lumMod val="10000"/>
                        <a:lumOff val="90000"/>
                        <a:alpha val="40000"/>
                      </a:schemeClr>
                    </a:solidFill>
                  </a:rPr>
                  <a:t>01</a:t>
                </a:r>
                <a:endParaRPr lang="zh-CN" altLang="en-US" sz="6000" b="1" dirty="0">
                  <a:solidFill>
                    <a:schemeClr val="tx1">
                      <a:lumMod val="10000"/>
                      <a:lumOff val="90000"/>
                      <a:alpha val="40000"/>
                    </a:schemeClr>
                  </a:solidFill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7009505" y="1707152"/>
              <a:ext cx="1997439" cy="4244445"/>
              <a:chOff x="6939655" y="1440452"/>
              <a:chExt cx="1997439" cy="4244445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6939658" y="4497050"/>
                <a:ext cx="19974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resource utilization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 flipH="1">
                <a:off x="6939655" y="4929882"/>
                <a:ext cx="1997436" cy="75501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Biodiversity provides a variety of resources and ecological services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.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132448" y="1440452"/>
                <a:ext cx="114142" cy="492731"/>
              </a:xfrm>
              <a:prstGeom prst="rect">
                <a:avLst/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5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939656" y="3439689"/>
                <a:ext cx="11587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tx1">
                        <a:lumMod val="10000"/>
                        <a:lumOff val="90000"/>
                        <a:alpha val="40000"/>
                      </a:schemeClr>
                    </a:solidFill>
                  </a:rPr>
                  <a:t>02</a:t>
                </a:r>
                <a:endParaRPr lang="zh-CN" altLang="en-US" sz="6000" b="1" dirty="0">
                  <a:solidFill>
                    <a:schemeClr val="tx1">
                      <a:lumMod val="10000"/>
                      <a:lumOff val="90000"/>
                      <a:alpha val="40000"/>
                    </a:schemeClr>
                  </a:solidFill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9381590" y="1707152"/>
              <a:ext cx="1997439" cy="4465425"/>
              <a:chOff x="9432390" y="1440452"/>
              <a:chExt cx="1997439" cy="4465425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9432393" y="4497050"/>
                <a:ext cx="19974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Medical value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 flipH="1">
                <a:off x="9432390" y="4929882"/>
                <a:ext cx="1997436" cy="97599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The contribution of plants and animals in biodiversity to medicines and therapeutics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.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9625183" y="1440452"/>
                <a:ext cx="114142" cy="492731"/>
              </a:xfrm>
              <a:prstGeom prst="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9432391" y="3439689"/>
                <a:ext cx="11587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tx1">
                        <a:lumMod val="10000"/>
                        <a:lumOff val="90000"/>
                        <a:alpha val="40000"/>
                      </a:schemeClr>
                    </a:solidFill>
                  </a:rPr>
                  <a:t>03</a:t>
                </a:r>
                <a:endParaRPr lang="zh-CN" altLang="en-US" sz="6000" b="1" dirty="0">
                  <a:solidFill>
                    <a:schemeClr val="tx1">
                      <a:lumMod val="10000"/>
                      <a:lumOff val="90000"/>
                      <a:alpha val="40000"/>
                    </a:schemeClr>
                  </a:solidFill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858863" y="1960425"/>
              <a:ext cx="2786038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The importance of biodiversity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 flipH="1">
              <a:off x="858863" y="5196582"/>
              <a:ext cx="2786038" cy="755015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The importance of biodiversity to ecosystems and its impact on humans.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.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86" name="Title 8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Biodiversity loss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05935" y="1199515"/>
            <a:ext cx="2477770" cy="1472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57365" y="1199515"/>
            <a:ext cx="2256155" cy="1437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18930" y="1199515"/>
            <a:ext cx="2148840" cy="1470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16730" y="2813050"/>
            <a:ext cx="2477770" cy="1508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57365" y="2820035"/>
            <a:ext cx="2268855" cy="15087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244965" y="2826385"/>
            <a:ext cx="2123440" cy="139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94750" y="1259870"/>
            <a:ext cx="10269120" cy="4911445"/>
            <a:chOff x="894750" y="1259870"/>
            <a:chExt cx="10269120" cy="4911445"/>
          </a:xfrm>
        </p:grpSpPr>
        <p:sp>
          <p:nvSpPr>
            <p:cNvPr id="2" name="文本框 1"/>
            <p:cNvSpPr txBox="1"/>
            <p:nvPr/>
          </p:nvSpPr>
          <p:spPr>
            <a:xfrm>
              <a:off x="894750" y="1259870"/>
              <a:ext cx="6228080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A farmer tries his hand at a drought-affected corn field in northern Ghana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7122340" y="1942739"/>
              <a:ext cx="4041530" cy="1175333"/>
            </a:xfrm>
            <a:prstGeom prst="roundRect">
              <a:avLst>
                <a:gd name="adj" fmla="val 7400"/>
              </a:avLst>
            </a:pr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266010" y="2067470"/>
              <a:ext cx="2000863" cy="369332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bg2">
                      <a:lumMod val="10000"/>
                    </a:schemeClr>
                  </a:solidFill>
                </a:rPr>
                <a:t>Cultivated land desertification</a:t>
              </a:r>
              <a:endParaRPr lang="zh-CN" altLang="en-US" sz="16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66340" y="2453035"/>
              <a:ext cx="309118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3765">
                <a:lnSpc>
                  <a:spcPct val="120000"/>
                </a:lnSpc>
                <a:buSzPct val="25000"/>
                <a:defRPr/>
              </a:pP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Land degradation reduces the yield of farmland and threatens food supplies.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122340" y="3451317"/>
              <a:ext cx="4041530" cy="1175333"/>
            </a:xfrm>
            <a:prstGeom prst="roundRect">
              <a:avLst>
                <a:gd name="adj" fmla="val 7400"/>
              </a:avLst>
            </a:pr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66340" y="3606195"/>
              <a:ext cx="2000885" cy="344805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bg2">
                      <a:lumMod val="10000"/>
                    </a:schemeClr>
                  </a:solidFill>
                </a:rPr>
                <a:t>land desertification</a:t>
              </a:r>
              <a:endParaRPr lang="zh-CN" altLang="en-US" sz="16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266340" y="3961795"/>
              <a:ext cx="3090545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3765">
                <a:lnSpc>
                  <a:spcPct val="120000"/>
                </a:lnSpc>
                <a:buSzPct val="25000"/>
                <a:defRPr/>
              </a:pP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Desertification has a serious impact on agricultural production.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122340" y="4995982"/>
              <a:ext cx="4041530" cy="1175333"/>
            </a:xfrm>
            <a:prstGeom prst="roundRect">
              <a:avLst>
                <a:gd name="adj" fmla="val 7400"/>
              </a:avLst>
            </a:pr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66010" y="5120713"/>
              <a:ext cx="2000863" cy="369332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bg2">
                      <a:lumMod val="10000"/>
                    </a:schemeClr>
                  </a:solidFill>
                </a:rPr>
                <a:t>land pollution</a:t>
              </a:r>
              <a:endParaRPr lang="zh-CN" altLang="en-US" sz="16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265705" y="5490240"/>
              <a:ext cx="309118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3765">
                <a:lnSpc>
                  <a:spcPct val="120000"/>
                </a:lnSpc>
                <a:buSzPct val="25000"/>
                <a:defRPr/>
              </a:pP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Soil pollution has a negative impact on crop growth and human health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  <a:endParaRPr lang="en-US" altLang="zh-CN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219764" y="1945557"/>
              <a:ext cx="892251" cy="764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</a:rPr>
                <a:t>01</a:t>
              </a:r>
              <a:endParaRPr lang="en-US" altLang="zh-CN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219764" y="3436372"/>
              <a:ext cx="8922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accent3"/>
                  </a:solidFill>
                </a:rPr>
                <a:t>02</a:t>
              </a:r>
              <a:endParaRPr lang="en-US" altLang="zh-CN" sz="4400" b="1" dirty="0">
                <a:solidFill>
                  <a:schemeClr val="accent3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219764" y="4995982"/>
              <a:ext cx="892251" cy="764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accent4"/>
                  </a:solidFill>
                </a:rPr>
                <a:t>03</a:t>
              </a:r>
              <a:endParaRPr lang="en-US" altLang="zh-CN" sz="44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land deterioration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4715" y="2320925"/>
            <a:ext cx="5681980" cy="37890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719942" y="1391556"/>
            <a:ext cx="8948887" cy="4429835"/>
            <a:chOff x="1719942" y="1391556"/>
            <a:chExt cx="8948887" cy="4429835"/>
          </a:xfrm>
        </p:grpSpPr>
        <p:sp>
          <p:nvSpPr>
            <p:cNvPr id="3" name="文本框 2"/>
            <p:cNvSpPr txBox="1"/>
            <p:nvPr/>
          </p:nvSpPr>
          <p:spPr>
            <a:xfrm>
              <a:off x="1719942" y="1391556"/>
              <a:ext cx="4642729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The problem of environmental protection cannot be ignored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643916" y="2496457"/>
              <a:ext cx="762000" cy="762000"/>
              <a:chOff x="6643916" y="2496457"/>
              <a:chExt cx="762000" cy="762000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6643916" y="2496457"/>
                <a:ext cx="762000" cy="762000"/>
              </a:xfrm>
              <a:prstGeom prst="roundRect">
                <a:avLst>
                  <a:gd name="adj" fmla="val 6500"/>
                </a:avLst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" name="任意多边形 4"/>
              <p:cNvSpPr/>
              <p:nvPr/>
            </p:nvSpPr>
            <p:spPr bwMode="auto">
              <a:xfrm>
                <a:off x="6881891" y="2770189"/>
                <a:ext cx="286049" cy="214536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6643916" y="3738335"/>
              <a:ext cx="762000" cy="762000"/>
              <a:chOff x="1669581" y="5003514"/>
              <a:chExt cx="762000" cy="76200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669581" y="5003514"/>
                <a:ext cx="762000" cy="762000"/>
              </a:xfrm>
              <a:prstGeom prst="roundRect">
                <a:avLst>
                  <a:gd name="adj" fmla="val 6500"/>
                </a:avLst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5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16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 bwMode="auto">
              <a:xfrm>
                <a:off x="1907556" y="5234005"/>
                <a:ext cx="274609" cy="301015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643916" y="4980214"/>
              <a:ext cx="762000" cy="762000"/>
              <a:chOff x="6851292" y="3695700"/>
              <a:chExt cx="762000" cy="762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851292" y="3695700"/>
                <a:ext cx="762000" cy="762000"/>
              </a:xfrm>
              <a:prstGeom prst="roundRect">
                <a:avLst>
                  <a:gd name="adj" fmla="val 6500"/>
                </a:avLst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16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7094835" y="3944268"/>
                <a:ext cx="269680" cy="264863"/>
              </a:xfrm>
              <a:custGeom>
                <a:avLst/>
                <a:gdLst>
                  <a:gd name="connsiteX0" fmla="*/ 343764 w 533400"/>
                  <a:gd name="connsiteY0" fmla="*/ 276846 h 523875"/>
                  <a:gd name="connsiteX1" fmla="*/ 372339 w 533400"/>
                  <a:gd name="connsiteY1" fmla="*/ 305421 h 523875"/>
                  <a:gd name="connsiteX2" fmla="*/ 372339 w 533400"/>
                  <a:gd name="connsiteY2" fmla="*/ 495921 h 523875"/>
                  <a:gd name="connsiteX3" fmla="*/ 343764 w 533400"/>
                  <a:gd name="connsiteY3" fmla="*/ 524496 h 523875"/>
                  <a:gd name="connsiteX4" fmla="*/ 191364 w 533400"/>
                  <a:gd name="connsiteY4" fmla="*/ 524496 h 523875"/>
                  <a:gd name="connsiteX5" fmla="*/ 162789 w 533400"/>
                  <a:gd name="connsiteY5" fmla="*/ 495921 h 523875"/>
                  <a:gd name="connsiteX6" fmla="*/ 162789 w 533400"/>
                  <a:gd name="connsiteY6" fmla="*/ 305421 h 523875"/>
                  <a:gd name="connsiteX7" fmla="*/ 191364 w 533400"/>
                  <a:gd name="connsiteY7" fmla="*/ 276846 h 523875"/>
                  <a:gd name="connsiteX8" fmla="*/ 343764 w 533400"/>
                  <a:gd name="connsiteY8" fmla="*/ 276846 h 523875"/>
                  <a:gd name="connsiteX9" fmla="*/ 143739 w 533400"/>
                  <a:gd name="connsiteY9" fmla="*/ 114921 h 523875"/>
                  <a:gd name="connsiteX10" fmla="*/ 179934 w 533400"/>
                  <a:gd name="connsiteY10" fmla="*/ 153021 h 523875"/>
                  <a:gd name="connsiteX11" fmla="*/ 181839 w 533400"/>
                  <a:gd name="connsiteY11" fmla="*/ 153021 h 523875"/>
                  <a:gd name="connsiteX12" fmla="*/ 353289 w 533400"/>
                  <a:gd name="connsiteY12" fmla="*/ 153021 h 523875"/>
                  <a:gd name="connsiteX13" fmla="*/ 391389 w 533400"/>
                  <a:gd name="connsiteY13" fmla="*/ 116826 h 523875"/>
                  <a:gd name="connsiteX14" fmla="*/ 391389 w 533400"/>
                  <a:gd name="connsiteY14" fmla="*/ 114921 h 523875"/>
                  <a:gd name="connsiteX15" fmla="*/ 505689 w 533400"/>
                  <a:gd name="connsiteY15" fmla="*/ 114921 h 523875"/>
                  <a:gd name="connsiteX16" fmla="*/ 534264 w 533400"/>
                  <a:gd name="connsiteY16" fmla="*/ 143496 h 523875"/>
                  <a:gd name="connsiteX17" fmla="*/ 534264 w 533400"/>
                  <a:gd name="connsiteY17" fmla="*/ 381621 h 523875"/>
                  <a:gd name="connsiteX18" fmla="*/ 505689 w 533400"/>
                  <a:gd name="connsiteY18" fmla="*/ 410196 h 523875"/>
                  <a:gd name="connsiteX19" fmla="*/ 391389 w 533400"/>
                  <a:gd name="connsiteY19" fmla="*/ 410196 h 523875"/>
                  <a:gd name="connsiteX20" fmla="*/ 391389 w 533400"/>
                  <a:gd name="connsiteY20" fmla="*/ 295896 h 523875"/>
                  <a:gd name="connsiteX21" fmla="*/ 355194 w 533400"/>
                  <a:gd name="connsiteY21" fmla="*/ 257796 h 523875"/>
                  <a:gd name="connsiteX22" fmla="*/ 353289 w 533400"/>
                  <a:gd name="connsiteY22" fmla="*/ 257796 h 523875"/>
                  <a:gd name="connsiteX23" fmla="*/ 181839 w 533400"/>
                  <a:gd name="connsiteY23" fmla="*/ 257796 h 523875"/>
                  <a:gd name="connsiteX24" fmla="*/ 143739 w 533400"/>
                  <a:gd name="connsiteY24" fmla="*/ 293991 h 523875"/>
                  <a:gd name="connsiteX25" fmla="*/ 143739 w 533400"/>
                  <a:gd name="connsiteY25" fmla="*/ 295896 h 523875"/>
                  <a:gd name="connsiteX26" fmla="*/ 143739 w 533400"/>
                  <a:gd name="connsiteY26" fmla="*/ 410196 h 523875"/>
                  <a:gd name="connsiteX27" fmla="*/ 29439 w 533400"/>
                  <a:gd name="connsiteY27" fmla="*/ 410196 h 523875"/>
                  <a:gd name="connsiteX28" fmla="*/ 864 w 533400"/>
                  <a:gd name="connsiteY28" fmla="*/ 381621 h 523875"/>
                  <a:gd name="connsiteX29" fmla="*/ 864 w 533400"/>
                  <a:gd name="connsiteY29" fmla="*/ 201408 h 523875"/>
                  <a:gd name="connsiteX30" fmla="*/ 11151 w 533400"/>
                  <a:gd name="connsiteY30" fmla="*/ 175405 h 523875"/>
                  <a:gd name="connsiteX31" fmla="*/ 56300 w 533400"/>
                  <a:gd name="connsiteY31" fmla="*/ 127018 h 523875"/>
                  <a:gd name="connsiteX32" fmla="*/ 84112 w 533400"/>
                  <a:gd name="connsiteY32" fmla="*/ 114921 h 523875"/>
                  <a:gd name="connsiteX33" fmla="*/ 143739 w 533400"/>
                  <a:gd name="connsiteY33" fmla="*/ 114921 h 523875"/>
                  <a:gd name="connsiteX34" fmla="*/ 462827 w 533400"/>
                  <a:gd name="connsiteY34" fmla="*/ 172071 h 523875"/>
                  <a:gd name="connsiteX35" fmla="*/ 448539 w 533400"/>
                  <a:gd name="connsiteY35" fmla="*/ 186359 h 523875"/>
                  <a:gd name="connsiteX36" fmla="*/ 462827 w 533400"/>
                  <a:gd name="connsiteY36" fmla="*/ 200646 h 523875"/>
                  <a:gd name="connsiteX37" fmla="*/ 477114 w 533400"/>
                  <a:gd name="connsiteY37" fmla="*/ 186359 h 523875"/>
                  <a:gd name="connsiteX38" fmla="*/ 462827 w 533400"/>
                  <a:gd name="connsiteY38" fmla="*/ 172071 h 523875"/>
                  <a:gd name="connsiteX39" fmla="*/ 343764 w 533400"/>
                  <a:gd name="connsiteY39" fmla="*/ 621 h 523875"/>
                  <a:gd name="connsiteX40" fmla="*/ 372339 w 533400"/>
                  <a:gd name="connsiteY40" fmla="*/ 29196 h 523875"/>
                  <a:gd name="connsiteX41" fmla="*/ 372339 w 533400"/>
                  <a:gd name="connsiteY41" fmla="*/ 105396 h 523875"/>
                  <a:gd name="connsiteX42" fmla="*/ 343764 w 533400"/>
                  <a:gd name="connsiteY42" fmla="*/ 133971 h 523875"/>
                  <a:gd name="connsiteX43" fmla="*/ 191364 w 533400"/>
                  <a:gd name="connsiteY43" fmla="*/ 133971 h 523875"/>
                  <a:gd name="connsiteX44" fmla="*/ 162789 w 533400"/>
                  <a:gd name="connsiteY44" fmla="*/ 105396 h 523875"/>
                  <a:gd name="connsiteX45" fmla="*/ 162789 w 533400"/>
                  <a:gd name="connsiteY45" fmla="*/ 29196 h 523875"/>
                  <a:gd name="connsiteX46" fmla="*/ 191364 w 533400"/>
                  <a:gd name="connsiteY46" fmla="*/ 621 h 523875"/>
                  <a:gd name="connsiteX47" fmla="*/ 343764 w 533400"/>
                  <a:gd name="connsiteY47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3764" y="276846"/>
                    </a:moveTo>
                    <a:cubicBezTo>
                      <a:pt x="359576" y="276846"/>
                      <a:pt x="372339" y="289610"/>
                      <a:pt x="372339" y="305421"/>
                    </a:cubicBezTo>
                    <a:lnTo>
                      <a:pt x="372339" y="495921"/>
                    </a:lnTo>
                    <a:cubicBezTo>
                      <a:pt x="372339" y="511732"/>
                      <a:pt x="359576" y="524496"/>
                      <a:pt x="343764" y="524496"/>
                    </a:cubicBezTo>
                    <a:lnTo>
                      <a:pt x="191364" y="524496"/>
                    </a:lnTo>
                    <a:cubicBezTo>
                      <a:pt x="175552" y="524496"/>
                      <a:pt x="162789" y="511732"/>
                      <a:pt x="162789" y="495921"/>
                    </a:cubicBezTo>
                    <a:lnTo>
                      <a:pt x="162789" y="305421"/>
                    </a:lnTo>
                    <a:cubicBezTo>
                      <a:pt x="162789" y="289610"/>
                      <a:pt x="175552" y="276846"/>
                      <a:pt x="191364" y="276846"/>
                    </a:cubicBezTo>
                    <a:lnTo>
                      <a:pt x="343764" y="276846"/>
                    </a:lnTo>
                    <a:close/>
                    <a:moveTo>
                      <a:pt x="143739" y="114921"/>
                    </a:moveTo>
                    <a:cubicBezTo>
                      <a:pt x="143739" y="135305"/>
                      <a:pt x="159741" y="151973"/>
                      <a:pt x="179934" y="153021"/>
                    </a:cubicBezTo>
                    <a:lnTo>
                      <a:pt x="181839" y="153021"/>
                    </a:lnTo>
                    <a:lnTo>
                      <a:pt x="353289" y="153021"/>
                    </a:lnTo>
                    <a:cubicBezTo>
                      <a:pt x="373673" y="153021"/>
                      <a:pt x="390341" y="137019"/>
                      <a:pt x="391389" y="116826"/>
                    </a:cubicBezTo>
                    <a:lnTo>
                      <a:pt x="391389" y="114921"/>
                    </a:lnTo>
                    <a:lnTo>
                      <a:pt x="505689" y="114921"/>
                    </a:lnTo>
                    <a:cubicBezTo>
                      <a:pt x="521501" y="114921"/>
                      <a:pt x="534264" y="127685"/>
                      <a:pt x="534264" y="143496"/>
                    </a:cubicBezTo>
                    <a:lnTo>
                      <a:pt x="534264" y="381621"/>
                    </a:lnTo>
                    <a:cubicBezTo>
                      <a:pt x="534264" y="397432"/>
                      <a:pt x="521501" y="410196"/>
                      <a:pt x="505689" y="410196"/>
                    </a:cubicBezTo>
                    <a:lnTo>
                      <a:pt x="391389" y="410196"/>
                    </a:lnTo>
                    <a:lnTo>
                      <a:pt x="391389" y="295896"/>
                    </a:lnTo>
                    <a:cubicBezTo>
                      <a:pt x="391389" y="275512"/>
                      <a:pt x="375387" y="258844"/>
                      <a:pt x="355194" y="257796"/>
                    </a:cubicBezTo>
                    <a:lnTo>
                      <a:pt x="353289" y="257796"/>
                    </a:lnTo>
                    <a:lnTo>
                      <a:pt x="181839" y="257796"/>
                    </a:lnTo>
                    <a:cubicBezTo>
                      <a:pt x="161455" y="257796"/>
                      <a:pt x="144787" y="273798"/>
                      <a:pt x="143739" y="293991"/>
                    </a:cubicBezTo>
                    <a:lnTo>
                      <a:pt x="143739" y="295896"/>
                    </a:lnTo>
                    <a:lnTo>
                      <a:pt x="143739" y="410196"/>
                    </a:lnTo>
                    <a:lnTo>
                      <a:pt x="29439" y="410196"/>
                    </a:lnTo>
                    <a:cubicBezTo>
                      <a:pt x="13627" y="410196"/>
                      <a:pt x="864" y="397432"/>
                      <a:pt x="864" y="381621"/>
                    </a:cubicBezTo>
                    <a:lnTo>
                      <a:pt x="864" y="201408"/>
                    </a:lnTo>
                    <a:cubicBezTo>
                      <a:pt x="864" y="191788"/>
                      <a:pt x="4484" y="182454"/>
                      <a:pt x="11151" y="175405"/>
                    </a:cubicBezTo>
                    <a:lnTo>
                      <a:pt x="56300" y="127018"/>
                    </a:lnTo>
                    <a:cubicBezTo>
                      <a:pt x="63538" y="119303"/>
                      <a:pt x="73635" y="114921"/>
                      <a:pt x="84112" y="114921"/>
                    </a:cubicBez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43764" y="621"/>
                    </a:moveTo>
                    <a:cubicBezTo>
                      <a:pt x="359576" y="621"/>
                      <a:pt x="372339" y="13385"/>
                      <a:pt x="372339" y="29196"/>
                    </a:cubicBezTo>
                    <a:lnTo>
                      <a:pt x="372339" y="105396"/>
                    </a:lnTo>
                    <a:cubicBezTo>
                      <a:pt x="372339" y="121207"/>
                      <a:pt x="359576" y="133971"/>
                      <a:pt x="343764" y="133971"/>
                    </a:cubicBezTo>
                    <a:lnTo>
                      <a:pt x="191364" y="133971"/>
                    </a:lnTo>
                    <a:cubicBezTo>
                      <a:pt x="175552" y="133971"/>
                      <a:pt x="162789" y="121207"/>
                      <a:pt x="162789" y="105396"/>
                    </a:cubicBezTo>
                    <a:lnTo>
                      <a:pt x="162789" y="29196"/>
                    </a:lnTo>
                    <a:cubicBezTo>
                      <a:pt x="162789" y="13385"/>
                      <a:pt x="175552" y="621"/>
                      <a:pt x="191364" y="621"/>
                    </a:cubicBezTo>
                    <a:lnTo>
                      <a:pt x="343764" y="62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7760006" y="2803268"/>
              <a:ext cx="2908823" cy="53340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Emissions from factories and vehicles have a serious impact on air quality.</a:t>
              </a:r>
              <a:endParaRPr lang="zh-CN" altLang="en-US" sz="12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760006" y="2495491"/>
              <a:ext cx="2109837" cy="307777"/>
            </a:xfrm>
            <a:prstGeom prst="rect">
              <a:avLst/>
            </a:prstGeom>
            <a:noFill/>
          </p:spPr>
          <p:txBody>
            <a:bodyPr wrap="none" rtlCol="0" anchor="b">
              <a:normAutofit fontScale="92500" lnSpcReduction="20000"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air pollution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760006" y="4046112"/>
              <a:ext cx="2908823" cy="75501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Industrial wastewater and agricultural fertilizer flow into water bodies, threatening water resources security</a:t>
              </a:r>
              <a:r>
                <a:rPr lang="en-US" altLang="zh-CN" sz="1200" dirty="0"/>
                <a:t>.</a:t>
              </a:r>
              <a:endParaRPr lang="en-US" altLang="zh-CN" sz="12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760006" y="3738335"/>
              <a:ext cx="2109837" cy="307777"/>
            </a:xfrm>
            <a:prstGeom prst="rect">
              <a:avLst/>
            </a:prstGeom>
            <a:noFill/>
          </p:spPr>
          <p:txBody>
            <a:bodyPr wrap="none" rtlCol="0" anchor="b">
              <a:normAutofit fontScale="92500" lnSpcReduction="20000"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5"/>
                  </a:solidFill>
                </a:rPr>
                <a:t>water pollution</a:t>
              </a:r>
              <a:endParaRPr lang="zh-CN" altLang="en-US" sz="1600" b="1" dirty="0">
                <a:solidFill>
                  <a:schemeClr val="accent5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760006" y="5287991"/>
              <a:ext cx="2908823" cy="53340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Industrial waste and pesticide residues cause soil quality to deteriorate</a:t>
              </a:r>
              <a:endParaRPr lang="zh-CN" altLang="en-US" sz="120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60006" y="4980214"/>
              <a:ext cx="2109837" cy="307777"/>
            </a:xfrm>
            <a:prstGeom prst="rect">
              <a:avLst/>
            </a:prstGeom>
            <a:noFill/>
          </p:spPr>
          <p:txBody>
            <a:bodyPr wrap="none" rtlCol="0" anchor="b">
              <a:normAutofit fontScale="92500" lnSpcReduction="20000"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</a:rPr>
                <a:t>land pollution</a:t>
              </a:r>
              <a:endParaRPr lang="zh-CN" altLang="en-US" sz="16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The burning earth</a:t>
            </a:r>
            <a:endParaRPr lang="en-US" dirty="0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3855" y="2495550"/>
            <a:ext cx="4475480" cy="32454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0400" y="3144520"/>
            <a:ext cx="9780270" cy="831215"/>
          </a:xfrm>
        </p:spPr>
        <p:txBody>
          <a:bodyPr wrap="square">
            <a:normAutofit/>
          </a:bodyPr>
          <a:lstStyle/>
          <a:p>
            <a:pPr lvl="0"/>
            <a:r>
              <a:rPr lang="en-US"/>
              <a:t>02.</a:t>
            </a:r>
            <a:r>
              <a:rPr kumimoji="1" lang="zh-CN" altLang="en-US" sz="3600" dirty="0">
                <a:solidFill>
                  <a:schemeClr val="accent1"/>
                </a:solidFill>
                <a:sym typeface="+mn-ea"/>
              </a:rPr>
              <a:t>Environmental</a:t>
            </a:r>
            <a:r>
              <a:rPr kumimoji="1" lang="en-US" altLang="zh-CN" sz="3600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dirty="0">
                <a:solidFill>
                  <a:schemeClr val="accent1"/>
                </a:solidFill>
                <a:sym typeface="+mn-ea"/>
              </a:rPr>
              <a:t>perspectiv</a:t>
            </a:r>
            <a:r>
              <a:rPr kumimoji="1" lang="zh-CN" altLang="en-US" sz="4000" dirty="0">
                <a:solidFill>
                  <a:schemeClr val="accent1"/>
                </a:solidFill>
                <a:sym typeface="+mn-ea"/>
              </a:rPr>
              <a:t>e</a:t>
            </a:r>
            <a:endParaRPr lang="en-US" sz="400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ym typeface="+mn-ea"/>
              </a:rPr>
              <a:t>Policy on environmental issues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660400" y="0"/>
            <a:ext cx="8760460" cy="1028700"/>
          </a:xfrm>
        </p:spPr>
        <p:txBody>
          <a:bodyPr wrap="square">
            <a:normAutofit/>
          </a:bodyPr>
          <a:lstStyle/>
          <a:p>
            <a:pPr lvl="0"/>
            <a:r>
              <a:rPr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/>
                <a:sym typeface="+mn-ea"/>
              </a:rPr>
              <a:t>The government attaches great importance to environmental protection</a:t>
            </a:r>
            <a:endParaRPr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/>
              <a:sym typeface="+mn-ea"/>
            </a:endParaRPr>
          </a:p>
        </p:txBody>
      </p:sp>
      <p:pic>
        <p:nvPicPr>
          <p:cNvPr id="2" name="图片 1" descr="2901710836067_.pi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2130" y="1466215"/>
            <a:ext cx="10986770" cy="4361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OFFICEPLUS.TEMPLATE" val="001bb9b3-f01a-4ceb-9606-5a5905b776ef.pptx"/>
  <p:tag name="OFFICEPLUS.TAG" val="9e4641ec-8dc6-4050-900b-dadf5fdb9e4c"/>
  <p:tag name="OFFICEPLUS.OUTLINECONTENT" val="26495193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OFFICEPLUS.TEMPLATE" val="49309129-4b6a-4a29-ac16-a63e31664429.pptx"/>
  <p:tag name="OFFICEPLUS.TAG" val="9e4641ec-8dc6-4050-900b-dadf5fdb9e4c"/>
  <p:tag name="OFFICEPLUS.OUTLINECONTENT" val="26495194"/>
</p:tagLst>
</file>

<file path=ppt/tags/tag2.xml><?xml version="1.0" encoding="utf-8"?>
<p:tagLst xmlns:p="http://schemas.openxmlformats.org/presentationml/2006/main">
  <p:tag name="OFFICEPLUS.TAG" val="03a12446-4040-4dad-8d54-bb681f108928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OFFICEPLUS.TEMPLATE" val="1a65d110-7ea6-4c52-b730-0c3692e379fe.pptx"/>
  <p:tag name="OFFICEPLUS.TAG" val="9e4641ec-8dc6-4050-900b-dadf5fdb9e4c"/>
  <p:tag name="OFFICEPLUS.OUTLINECONTENT" val="26495196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OFFICEPLUS.TEMPLATE" val="4599b1e1-5f8c-4750-bf5a-8b10a1cbeaee.pptx"/>
  <p:tag name="OFFICEPLUS.TAG" val="9e4641ec-8dc6-4050-900b-dadf5fdb9e4c"/>
  <p:tag name="OFFICEPLUS.OUTLINECONTENT" val="26495195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OFFICEPLUS.TAG" val="43779941-ebb9-4272-ab0a-451395e9a0c0"/>
  <p:tag name="OFFICEPLUS.OUTLINESECTION" val="7487516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OFFICEPLUS.TEMPLATE" val="16566aca-c813-496f-a7ae-e7868cf7dca0.pptx"/>
  <p:tag name="OFFICEPLUS.TAG" val="9e4641ec-8dc6-4050-900b-dadf5fdb9e4c"/>
  <p:tag name="OFFICEPLUS.OUTLINECONTENT" val="26495197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OFFICEPLUS.TEMPLATE" val="87567d3f-b623-4eba-8152-64fed7a739ba.pptx"/>
  <p:tag name="OFFICEPLUS.TAG" val="9e4641ec-8dc6-4050-900b-dadf5fdb9e4c"/>
  <p:tag name="OFFICEPLUS.OUTLINECONTENT" val="26495199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OFFICEPLUS.TAG" val="43779941-ebb9-4272-ab0a-451395e9a0c0"/>
  <p:tag name="OFFICEPLUS.OUTLINESECTION" val="7487517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OFFICEPLUS.TEMPLATE" val="0bf86be1-92b9-40f9-822e-d664ebc51d19.pptx"/>
  <p:tag name="OFFICEPLUS.TAG" val="9e4641ec-8dc6-4050-900b-dadf5fdb9e4c"/>
  <p:tag name="OFFICEPLUS.OUTLINECONTENT" val="26495200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OFFICEPLUS.TEMPLATE" val="0bf86be1-92b9-40f9-822e-d664ebc51d19.pptx"/>
  <p:tag name="OFFICEPLUS.TAG" val="9e4641ec-8dc6-4050-900b-dadf5fdb9e4c"/>
  <p:tag name="OFFICEPLUS.OUTLINECONTENT" val="26495200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OFFICEPLUS.TAG" val="7bbc12ee-40ec-489f-ab8c-4fa55cf2bf59"/>
  <p:tag name="OFFICEPLUS.TEMPLATE" val="28d67dd3-61fe-4c81-b9af-e895c260dca3.pptx"/>
</p:tagLst>
</file>

<file path=ppt/tags/tag40.xml><?xml version="1.0" encoding="utf-8"?>
<p:tagLst xmlns:p="http://schemas.openxmlformats.org/presentationml/2006/main">
  <p:tag name="OFFICEPLUS.TEMPLATE" val="585ce645-bdfe-4469-b55a-bbd6e7a1b53c.pptx"/>
  <p:tag name="OFFICEPLUS.TAG" val="9e4641ec-8dc6-4050-900b-dadf5fdb9e4c"/>
  <p:tag name="OFFICEPLUS.OUTLINECONTENT" val="26495201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OFFICEPLUS.TAG" val="43779941-ebb9-4272-ab0a-451395e9a0c0"/>
  <p:tag name="OFFICEPLUS.OUTLINESECTION" val="7487517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OFFICEPLUS.TEMPLATE" val="41d223b0-2d85-40a8-9dfb-76004c5a9861.pptx"/>
  <p:tag name="OFFICEPLUS.TAG" val="9e4641ec-8dc6-4050-900b-dadf5fdb9e4c"/>
  <p:tag name="OFFICEPLUS.OUTLINECONTENT" val="26495202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OFFICEPLUS.TEMPLATE" val="f5d292d6-9500-4575-9c4c-806637195547.pptx"/>
  <p:tag name="OFFICEPLUS.TAG" val="9e4641ec-8dc6-4050-900b-dadf5fdb9e4c"/>
  <p:tag name="OFFICEPLUS.OUTLINECONTENT" val="26495205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OFFICEPLUS.TEMPLATE" val="0bf86be1-92b9-40f9-822e-d664ebc51d19.pptx"/>
  <p:tag name="OFFICEPLUS.TAG" val="9e4641ec-8dc6-4050-900b-dadf5fdb9e4c"/>
  <p:tag name="OFFICEPLUS.OUTLINECONTENT" val="26495200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OFFICEPLUS.TAG" val="43779941-ebb9-4272-ab0a-451395e9a0c0"/>
  <p:tag name="OFFICEPLUS.OUTLINESECTION" val="7487515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OFFICEPLUS.TEMPLATE" val="41d223b0-2d85-40a8-9dfb-76004c5a9861.pptx"/>
  <p:tag name="OFFICEPLUS.TAG" val="9e4641ec-8dc6-4050-900b-dadf5fdb9e4c"/>
  <p:tag name="OFFICEPLUS.OUTLINECONTENT" val="26495202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OFFICEPLUS.TEMPLATE" val="0bf86be1-92b9-40f9-822e-d664ebc51d19.pptx"/>
  <p:tag name="OFFICEPLUS.TAG" val="9e4641ec-8dc6-4050-900b-dadf5fdb9e4c"/>
  <p:tag name="OFFICEPLUS.OUTLINECONTENT" val="26495200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OFFICEPLUS.TEMPLATE" val="0bf86be1-92b9-40f9-822e-d664ebc51d19.pptx"/>
  <p:tag name="OFFICEPLUS.TAG" val="9e4641ec-8dc6-4050-900b-dadf5fdb9e4c"/>
  <p:tag name="OFFICEPLUS.OUTLINECONTENT" val="26495200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OFFICEPLUS.TAG" val="43779941-ebb9-4272-ab0a-451395e9a0c0"/>
  <p:tag name="OFFICEPLUS.OUTLINESECTION" val="7487518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OFFICEPLUS.TEMPLATE" val="f5d292d6-9500-4575-9c4c-806637195547.pptx"/>
  <p:tag name="OFFICEPLUS.TAG" val="9e4641ec-8dc6-4050-900b-dadf5fdb9e4c"/>
  <p:tag name="OFFICEPLUS.OUTLINECONTENT" val="26495205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OFFICEPLUS.TEMPLATE" val="282528be-c9d8-41b5-a4ac-689aeb431483.pptx"/>
  <p:tag name="OFFICEPLUS.TAG" val="9e4641ec-8dc6-4050-900b-dadf5fdb9e4c"/>
  <p:tag name="OFFICEPLUS.OUTLINECONTENT" val="26495204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OFFICEPLUS.TAG" val="e69c5ac3-dafd-4b9a-bbf1-d26a1016f816"/>
</p:tagLst>
</file>

<file path=ppt/tags/tag75.xml><?xml version="1.0" encoding="utf-8"?>
<p:tagLst xmlns:p="http://schemas.openxmlformats.org/presentationml/2006/main">
  <p:tag name="OFFICEPLUS.IMAGE" val="New_Batches_0115_Outline/20240115/images_object_12001_13000/e1fe7ca5-eeac-4f3e-810b-a56120fc1223-1.source.default.zh-Hans.jpg"/>
  <p:tag name="OFFICEPLUS.THEME" val="New_Batches_0115_Outline/20240115/images_object_12001_13000/e1fe7ca5-eeac-4f3e-810b-a56120fc1223-1.source.default.zh-Hans-9.pptx"/>
  <p:tag name="OFFICEPLUS.OUTLINE" val="974712"/>
  <p:tag name="OFFICEPLUS.OUTLINEEXTERNAL" val="898287e0-0e68-69d3-2141-cf0898cd3a11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E710E"/>
      </a:accent1>
      <a:accent2>
        <a:srgbClr val="F7C302"/>
      </a:accent2>
      <a:accent3>
        <a:srgbClr val="345F3B"/>
      </a:accent3>
      <a:accent4>
        <a:srgbClr val="FFDD25"/>
      </a:accent4>
      <a:accent5>
        <a:srgbClr val="BEAF00"/>
      </a:accent5>
      <a:accent6>
        <a:srgbClr val="4F5C00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7107</Words>
  <Application>WPS 演示</Application>
  <PresentationFormat>Widescreen</PresentationFormat>
  <Paragraphs>322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微软雅黑</vt:lpstr>
      <vt:lpstr>汉仪旗黑</vt:lpstr>
      <vt:lpstr>宋体</vt:lpstr>
      <vt:lpstr>Arial Unicode MS</vt:lpstr>
      <vt:lpstr>等线</vt:lpstr>
      <vt:lpstr>汉仪中等线KW</vt:lpstr>
      <vt:lpstr>微软雅黑</vt:lpstr>
      <vt:lpstr>汉仪书宋二KW</vt:lpstr>
      <vt:lpstr>Designed by OfficePLUS</vt:lpstr>
      <vt:lpstr>Eco-friendly floating bottle</vt:lpstr>
      <vt:lpstr>PowerPoint 演示文稿</vt:lpstr>
      <vt:lpstr>01.Environmental issues</vt:lpstr>
      <vt:lpstr>Global Warming - Crisis and response</vt:lpstr>
      <vt:lpstr>Biodiversity loss</vt:lpstr>
      <vt:lpstr>land deterioration</vt:lpstr>
      <vt:lpstr>The burning earth</vt:lpstr>
      <vt:lpstr>02.Environmental perspective</vt:lpstr>
      <vt:lpstr>The government attaches great importance to environmental protection</vt:lpstr>
      <vt:lpstr>Respect nature for harmonious coexistence</vt:lpstr>
      <vt:lpstr>03. Environmental-friendly drift bottles</vt:lpstr>
      <vt:lpstr>Concern for the fate of the Earth</vt:lpstr>
      <vt:lpstr>Environmental conservation small goals</vt:lpstr>
      <vt:lpstr>Considering environmental conservation from multiple perspectives</vt:lpstr>
      <vt:lpstr>04.Environmental fund </vt:lpstr>
      <vt:lpstr>What is environmental fund?</vt:lpstr>
      <vt:lpstr>Carbon trading market</vt:lpstr>
      <vt:lpstr>Environmental conservation training camp </vt:lpstr>
      <vt:lpstr>The value brought to the APTOS ecosystem</vt:lpstr>
      <vt:lpstr>New features</vt:lpstr>
      <vt:lpstr>Tokenomics</vt:lpstr>
      <vt:lpstr>05.Future prospect</vt:lpstr>
      <vt:lpstr>Promotion of environmental conservation principles</vt:lpstr>
      <vt:lpstr>World environmental platform and community</vt:lpstr>
      <vt:lpstr>Thank You</vt:lpstr>
    </vt:vector>
  </TitlesOfParts>
  <Company>OfficePLUS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潘勇旭</cp:lastModifiedBy>
  <cp:revision>16</cp:revision>
  <dcterms:created xsi:type="dcterms:W3CDTF">2024-03-31T02:26:47Z</dcterms:created>
  <dcterms:modified xsi:type="dcterms:W3CDTF">2024-03-31T02:26:47Z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F6139A1642871EAA29DC07663DFBA3E9_43</vt:lpwstr>
  </property>
  <property fmtid="{D5CDD505-2E9C-101B-9397-08002B2CF9AE}" pid="3" name="KSOProductBuildVer">
    <vt:lpwstr>2052-6.5.2.8766</vt:lpwstr>
  </property>
</Properties>
</file>